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7" r:id="rId6"/>
    <p:sldId id="264" r:id="rId7"/>
    <p:sldId id="260" r:id="rId8"/>
    <p:sldId id="268" r:id="rId9"/>
    <p:sldId id="269" r:id="rId10"/>
    <p:sldId id="261" r:id="rId11"/>
    <p:sldId id="270" r:id="rId12"/>
    <p:sldId id="271" r:id="rId13"/>
    <p:sldId id="263" r:id="rId14"/>
    <p:sldId id="265" r:id="rId15"/>
    <p:sldId id="273" r:id="rId16"/>
    <p:sldId id="266" r:id="rId17"/>
    <p:sldId id="27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38F9225-E67A-4D4B-82D3-B4BF42BA25C9}" v="1091" dt="2021-10-23T20:27:37.9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dirty="0"/>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4AAD347D-5ACD-4C99-B74B-A9C85AD731AF}" type="datetimeFigureOut">
              <a:rPr lang="en-US" dirty="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0086116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dirty="0"/>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640132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dirty="0"/>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699161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dirty="0"/>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704741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9824384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10/23/2021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743681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dirty="0"/>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10/23/2021</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33812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44342613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dirty="0"/>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4509A250-FF31-4206-8172-F9D3106AACB1}" type="datetimeFigureOut">
              <a:rPr lang="en-US" dirty="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527487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3"/>
          <p:cNvSpPr>
            <a:spLocks noGrp="1"/>
          </p:cNvSpPr>
          <p:nvPr>
            <p:ph type="dt" sz="half" idx="10"/>
          </p:nvPr>
        </p:nvSpPr>
        <p:spPr/>
        <p:txBody>
          <a:bodyPr/>
          <a:lstStyle/>
          <a:p>
            <a:fld id="{4509A250-FF31-4206-8172-F9D3106AACB1}" type="datetimeFigureOut">
              <a:rPr lang="en-US" dirty="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06600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dirty="0"/>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10/23/2021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385706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9796027F-7875-4030-9381-8BD8C4F21935}" type="datetimeFigureOut">
              <a:rPr lang="en-US" dirty="0"/>
              <a:t>10/23/2021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123852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9796027F-7875-4030-9381-8BD8C4F21935}" type="datetimeFigureOut">
              <a:rPr lang="en-US" dirty="0"/>
              <a:t>10/23/2021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480645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7" name="Date Placeholder 2"/>
          <p:cNvSpPr>
            <a:spLocks noGrp="1"/>
          </p:cNvSpPr>
          <p:nvPr>
            <p:ph type="dt" sz="half" idx="10"/>
          </p:nvPr>
        </p:nvSpPr>
        <p:spPr/>
        <p:txBody>
          <a:bodyPr/>
          <a:lstStyle/>
          <a:p>
            <a:fld id="{4509A250-FF31-4206-8172-F9D3106AACB1}" type="datetimeFigureOut">
              <a:rPr lang="en-US" dirty="0"/>
              <a:t>10/23/2021</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8784816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10/23/2021</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194547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dirty="0"/>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10/23/2021</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23705473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dirty="0"/>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extLst>
      <p:ext uri="{BB962C8B-B14F-4D97-AF65-F5344CB8AC3E}">
        <p14:creationId xmlns:p14="http://schemas.microsoft.com/office/powerpoint/2010/main" val="3720638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10/23/2021</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extLst>
      <p:ext uri="{BB962C8B-B14F-4D97-AF65-F5344CB8AC3E}">
        <p14:creationId xmlns:p14="http://schemas.microsoft.com/office/powerpoint/2010/main" val="1172244724"/>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2384" y="1041399"/>
            <a:ext cx="7911258" cy="1558839"/>
          </a:xfrm>
        </p:spPr>
        <p:txBody>
          <a:bodyPr/>
          <a:lstStyle/>
          <a:p>
            <a:r>
              <a:rPr lang="en-US" dirty="0"/>
              <a:t>University Model</a:t>
            </a:r>
          </a:p>
        </p:txBody>
      </p:sp>
      <p:sp>
        <p:nvSpPr>
          <p:cNvPr id="3" name="Subtitle 2"/>
          <p:cNvSpPr>
            <a:spLocks noGrp="1"/>
          </p:cNvSpPr>
          <p:nvPr>
            <p:ph type="subTitle" idx="1"/>
          </p:nvPr>
        </p:nvSpPr>
        <p:spPr>
          <a:xfrm>
            <a:off x="1140441" y="3064695"/>
            <a:ext cx="9319143" cy="1500048"/>
          </a:xfrm>
        </p:spPr>
        <p:txBody>
          <a:bodyPr>
            <a:normAutofit fontScale="92500" lnSpcReduction="20000"/>
          </a:bodyPr>
          <a:lstStyle/>
          <a:p>
            <a:r>
              <a:rPr lang="en-US" dirty="0"/>
              <a:t>By:</a:t>
            </a:r>
          </a:p>
          <a:p>
            <a:r>
              <a:rPr lang="en-US" dirty="0"/>
              <a:t>Mridul </a:t>
            </a:r>
            <a:r>
              <a:rPr lang="en-US" dirty="0" err="1"/>
              <a:t>regmi</a:t>
            </a:r>
          </a:p>
          <a:p>
            <a:r>
              <a:rPr lang="en-US" dirty="0"/>
              <a:t>Manju </a:t>
            </a:r>
            <a:r>
              <a:rPr lang="en-US" dirty="0" err="1"/>
              <a:t>sharma</a:t>
            </a:r>
          </a:p>
          <a:p>
            <a:r>
              <a:rPr lang="en-US" dirty="0"/>
              <a:t>Krishna </a:t>
            </a:r>
            <a:r>
              <a:rPr lang="en-US" dirty="0" err="1"/>
              <a:t>namdev</a:t>
            </a: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p:txBody>
          <a:bodyPr/>
          <a:lstStyle/>
          <a:p>
            <a:r>
              <a:rPr lang="en-US"/>
              <a:t>Getting Faculty Stats</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p:txBody>
          <a:bodyPr vert="horz" lIns="91440" tIns="45720" rIns="91440" bIns="45720" rtlCol="0" anchor="t">
            <a:normAutofit/>
          </a:bodyPr>
          <a:lstStyle/>
          <a:p>
            <a:r>
              <a:rPr lang="en-US">
                <a:ea typeface="+mj-lt"/>
                <a:cs typeface="+mj-lt"/>
              </a:rPr>
              <a:t>getFacultyStats() method:</a:t>
            </a:r>
            <a:endParaRPr lang="en-US" dirty="0">
              <a:ea typeface="+mj-lt"/>
              <a:cs typeface="+mj-lt"/>
            </a:endParaRPr>
          </a:p>
          <a:p>
            <a:pPr lvl="1">
              <a:buClr>
                <a:srgbClr val="8AD0D6"/>
              </a:buClr>
            </a:pPr>
            <a:r>
              <a:rPr lang="en-US">
                <a:ea typeface="+mj-lt"/>
                <a:cs typeface="+mj-lt"/>
              </a:rPr>
              <a:t>Public class, returns a JSON object containing the post-graduation metrics for students who were taught by a particular faculty. The metrics </a:t>
            </a:r>
            <a:r>
              <a:rPr lang="en-US" dirty="0">
                <a:ea typeface="+mj-lt"/>
                <a:cs typeface="+mj-lt"/>
              </a:rPr>
              <a:t>include: </a:t>
            </a:r>
          </a:p>
          <a:p>
            <a:pPr lvl="2">
              <a:buClr>
                <a:srgbClr val="8AD0D6"/>
              </a:buClr>
            </a:pPr>
            <a:r>
              <a:rPr lang="en-US">
                <a:ea typeface="+mj-lt"/>
                <a:cs typeface="+mj-lt"/>
              </a:rPr>
              <a:t>Average starting salary</a:t>
            </a:r>
            <a:endParaRPr lang="en-US" dirty="0">
              <a:ea typeface="+mj-lt"/>
              <a:cs typeface="+mj-lt"/>
            </a:endParaRPr>
          </a:p>
          <a:p>
            <a:pPr lvl="2">
              <a:buClr>
                <a:srgbClr val="8AD0D6"/>
              </a:buClr>
            </a:pPr>
            <a:r>
              <a:rPr lang="en-US">
                <a:ea typeface="+mj-lt"/>
                <a:cs typeface="+mj-lt"/>
              </a:rPr>
              <a:t>Average promotion time(if applicable)</a:t>
            </a:r>
            <a:endParaRPr lang="en-US" dirty="0">
              <a:ea typeface="+mj-lt"/>
              <a:cs typeface="+mj-lt"/>
            </a:endParaRPr>
          </a:p>
          <a:p>
            <a:pPr lvl="2">
              <a:buClr>
                <a:srgbClr val="8AD0D6"/>
              </a:buClr>
            </a:pPr>
            <a:r>
              <a:rPr lang="en-US">
                <a:ea typeface="+mj-lt"/>
                <a:cs typeface="+mj-lt"/>
              </a:rPr>
              <a:t>Average ranking of the companies the students are working for</a:t>
            </a:r>
            <a:endParaRPr lang="en-US" dirty="0">
              <a:ea typeface="+mj-lt"/>
              <a:cs typeface="+mj-lt"/>
            </a:endParaRPr>
          </a:p>
          <a:p>
            <a:pPr>
              <a:buClr>
                <a:srgbClr val="8AD0D6"/>
              </a:buClr>
            </a:pPr>
            <a:endParaRPr lang="en-US" dirty="0">
              <a:ea typeface="+mj-lt"/>
              <a:cs typeface="+mj-lt"/>
            </a:endParaRPr>
          </a:p>
          <a:p>
            <a:pPr>
              <a:buClr>
                <a:srgbClr val="8AD0D6"/>
              </a:buClr>
            </a:pPr>
            <a:endParaRPr lang="en-US" dirty="0"/>
          </a:p>
        </p:txBody>
      </p:sp>
    </p:spTree>
    <p:extLst>
      <p:ext uri="{BB962C8B-B14F-4D97-AF65-F5344CB8AC3E}">
        <p14:creationId xmlns:p14="http://schemas.microsoft.com/office/powerpoint/2010/main" val="90854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p:txBody>
          <a:bodyPr/>
          <a:lstStyle/>
          <a:p>
            <a:r>
              <a:rPr lang="en-US"/>
              <a:t>Getting Faculty Stats: Process</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a:xfrm>
            <a:off x="108479" y="2042335"/>
            <a:ext cx="8946541" cy="4195481"/>
          </a:xfrm>
        </p:spPr>
        <p:txBody>
          <a:bodyPr vert="horz" lIns="91440" tIns="45720" rIns="91440" bIns="45720" rtlCol="0" anchor="t">
            <a:normAutofit/>
          </a:bodyPr>
          <a:lstStyle/>
          <a:p>
            <a:pPr marL="457200" lvl="1" indent="0">
              <a:buClr>
                <a:srgbClr val="8AD0D6"/>
              </a:buClr>
              <a:buNone/>
            </a:pPr>
            <a:endParaRPr lang="en-US" dirty="0">
              <a:ea typeface="+mj-lt"/>
              <a:cs typeface="+mj-lt"/>
            </a:endParaRPr>
          </a:p>
          <a:p>
            <a:pPr lvl="2">
              <a:buClr>
                <a:srgbClr val="8AD0D6"/>
              </a:buClr>
            </a:pPr>
            <a:r>
              <a:rPr lang="en-US" sz="2000">
                <a:ea typeface="+mj-lt"/>
                <a:cs typeface="+mj-lt"/>
              </a:rPr>
              <a:t>The course offerings associated with the faculty is extracted</a:t>
            </a:r>
            <a:endParaRPr lang="en-US" sz="2000" dirty="0">
              <a:ea typeface="+mj-lt"/>
              <a:cs typeface="+mj-lt"/>
            </a:endParaRPr>
          </a:p>
          <a:p>
            <a:pPr lvl="2">
              <a:buClr>
                <a:srgbClr val="8AD0D6"/>
              </a:buClr>
            </a:pPr>
            <a:r>
              <a:rPr lang="en-US" sz="2000">
                <a:ea typeface="+mj-lt"/>
                <a:cs typeface="+mj-lt"/>
              </a:rPr>
              <a:t>The list of students who have taken the list is extracted</a:t>
            </a:r>
            <a:endParaRPr lang="en-US" sz="2000" dirty="0">
              <a:ea typeface="+mj-lt"/>
              <a:cs typeface="+mj-lt"/>
            </a:endParaRPr>
          </a:p>
          <a:p>
            <a:pPr lvl="2">
              <a:buClr>
                <a:srgbClr val="8AD0D6"/>
              </a:buClr>
            </a:pPr>
            <a:r>
              <a:rPr lang="en-US" sz="2000">
                <a:ea typeface="+mj-lt"/>
                <a:cs typeface="+mj-lt"/>
              </a:rPr>
              <a:t>The stats of the students is extracted, aggregated and sent to the dashboard</a:t>
            </a:r>
            <a:endParaRPr lang="en-US" sz="2000" dirty="0">
              <a:ea typeface="+mj-lt"/>
              <a:cs typeface="+mj-lt"/>
            </a:endParaRPr>
          </a:p>
          <a:p>
            <a:pPr lvl="1">
              <a:buClr>
                <a:srgbClr val="8AD0D6"/>
              </a:buClr>
            </a:pPr>
            <a:endParaRPr lang="en-US" dirty="0">
              <a:ea typeface="+mj-lt"/>
              <a:cs typeface="+mj-lt"/>
            </a:endParaRPr>
          </a:p>
          <a:p>
            <a:pPr>
              <a:buClr>
                <a:srgbClr val="8AD0D6"/>
              </a:buClr>
            </a:pPr>
            <a:endParaRPr lang="en-US" dirty="0"/>
          </a:p>
        </p:txBody>
      </p:sp>
    </p:spTree>
    <p:extLst>
      <p:ext uri="{BB962C8B-B14F-4D97-AF65-F5344CB8AC3E}">
        <p14:creationId xmlns:p14="http://schemas.microsoft.com/office/powerpoint/2010/main" val="27179040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p:txBody>
          <a:bodyPr/>
          <a:lstStyle/>
          <a:p>
            <a:r>
              <a:rPr lang="en-US"/>
              <a:t>Getting Faculty Stats: Flow</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a:xfrm>
            <a:off x="108479" y="2042335"/>
            <a:ext cx="8946541" cy="4195481"/>
          </a:xfrm>
        </p:spPr>
        <p:txBody>
          <a:bodyPr vert="horz" lIns="91440" tIns="45720" rIns="91440" bIns="45720" rtlCol="0" anchor="t">
            <a:normAutofit/>
          </a:bodyPr>
          <a:lstStyle/>
          <a:p>
            <a:pPr lvl="2">
              <a:buClr>
                <a:srgbClr val="8AD0D6"/>
              </a:buClr>
            </a:pPr>
            <a:endParaRPr lang="en-US" sz="2000" dirty="0">
              <a:ea typeface="+mj-lt"/>
              <a:cs typeface="+mj-lt"/>
            </a:endParaRPr>
          </a:p>
          <a:p>
            <a:pPr lvl="2">
              <a:buClr>
                <a:srgbClr val="8AD0D6"/>
              </a:buClr>
            </a:pPr>
            <a:endParaRPr lang="en-US" sz="2000" dirty="0">
              <a:ea typeface="+mj-lt"/>
              <a:cs typeface="+mj-lt"/>
            </a:endParaRPr>
          </a:p>
        </p:txBody>
      </p:sp>
      <p:pic>
        <p:nvPicPr>
          <p:cNvPr id="4" name="Picture 4" descr="Diagram&#10;&#10;Description automatically generated">
            <a:extLst>
              <a:ext uri="{FF2B5EF4-FFF2-40B4-BE49-F238E27FC236}">
                <a16:creationId xmlns:a16="http://schemas.microsoft.com/office/drawing/2014/main" id="{C57951EF-07AB-4BEE-B4DB-F051BAC480F0}"/>
              </a:ext>
            </a:extLst>
          </p:cNvPr>
          <p:cNvPicPr>
            <a:picLocks noChangeAspect="1"/>
          </p:cNvPicPr>
          <p:nvPr/>
        </p:nvPicPr>
        <p:blipFill>
          <a:blip r:embed="rId2"/>
          <a:stretch>
            <a:fillRect/>
          </a:stretch>
        </p:blipFill>
        <p:spPr>
          <a:xfrm>
            <a:off x="416984" y="1424286"/>
            <a:ext cx="11231032" cy="5131263"/>
          </a:xfrm>
          <a:prstGeom prst="rect">
            <a:avLst/>
          </a:prstGeom>
        </p:spPr>
      </p:pic>
    </p:spTree>
    <p:extLst>
      <p:ext uri="{BB962C8B-B14F-4D97-AF65-F5344CB8AC3E}">
        <p14:creationId xmlns:p14="http://schemas.microsoft.com/office/powerpoint/2010/main" val="484084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84D3B-B985-4E5C-876D-66DC0C6667A6}"/>
              </a:ext>
            </a:extLst>
          </p:cNvPr>
          <p:cNvSpPr>
            <a:spLocks noGrp="1"/>
          </p:cNvSpPr>
          <p:nvPr>
            <p:ph type="title"/>
          </p:nvPr>
        </p:nvSpPr>
        <p:spPr/>
        <p:txBody>
          <a:bodyPr/>
          <a:lstStyle/>
          <a:p>
            <a:r>
              <a:rPr lang="en-US"/>
              <a:t>Getting Faculty Stats: Pseudo Code</a:t>
            </a:r>
          </a:p>
        </p:txBody>
      </p:sp>
      <p:sp>
        <p:nvSpPr>
          <p:cNvPr id="3" name="Content Placeholder 2">
            <a:extLst>
              <a:ext uri="{FF2B5EF4-FFF2-40B4-BE49-F238E27FC236}">
                <a16:creationId xmlns:a16="http://schemas.microsoft.com/office/drawing/2014/main" id="{D1CC2511-8038-4EC5-A997-27C8162505AB}"/>
              </a:ext>
            </a:extLst>
          </p:cNvPr>
          <p:cNvSpPr>
            <a:spLocks noGrp="1"/>
          </p:cNvSpPr>
          <p:nvPr>
            <p:ph idx="1"/>
          </p:nvPr>
        </p:nvSpPr>
        <p:spPr>
          <a:xfrm>
            <a:off x="468312" y="1365002"/>
            <a:ext cx="10756291" cy="4883397"/>
          </a:xfrm>
        </p:spPr>
        <p:txBody>
          <a:bodyPr vert="horz" lIns="91440" tIns="45720" rIns="91440" bIns="45720" rtlCol="0" anchor="t">
            <a:noAutofit/>
          </a:bodyPr>
          <a:lstStyle/>
          <a:p>
            <a:pPr marL="0" indent="0">
              <a:buNone/>
            </a:pPr>
            <a:r>
              <a:rPr lang="en-US" sz="800">
                <a:ea typeface="+mj-lt"/>
                <a:cs typeface="+mj-lt"/>
              </a:rPr>
              <a:t>public List&lt;JSONObject&gt; getFacultyStats(){</a:t>
            </a:r>
            <a:endParaRPr lang="en-US" sz="800" dirty="0"/>
          </a:p>
          <a:p>
            <a:pPr marL="0" indent="0">
              <a:buClr>
                <a:srgbClr val="8AD0D6"/>
              </a:buClr>
              <a:buNone/>
            </a:pPr>
            <a:r>
              <a:rPr lang="en-US" sz="800">
                <a:ea typeface="+mj-lt"/>
                <a:cs typeface="+mj-lt"/>
              </a:rPr>
              <a:t>    ArrayList&lt;Faculty&gt; facultyList=this.university.getFacultyDirectory();</a:t>
            </a:r>
            <a:endParaRPr lang="en-US" sz="800" dirty="0"/>
          </a:p>
          <a:p>
            <a:pPr marL="0" indent="0">
              <a:buClr>
                <a:srgbClr val="8AD0D6"/>
              </a:buClr>
              <a:buNone/>
            </a:pPr>
            <a:r>
              <a:rPr lang="en-US" sz="800">
                <a:ea typeface="+mj-lt"/>
                <a:cs typeface="+mj-lt"/>
              </a:rPr>
              <a:t>    ArrayList&lt;JSONObject&gt; facultyJSONList = new ArrayList&lt;&gt;();</a:t>
            </a:r>
            <a:endParaRPr lang="en-US" sz="800" dirty="0"/>
          </a:p>
          <a:p>
            <a:pPr marL="0" indent="0">
              <a:buClr>
                <a:srgbClr val="8AD0D6"/>
              </a:buClr>
              <a:buNone/>
            </a:pPr>
            <a:r>
              <a:rPr lang="en-US" sz="800">
                <a:ea typeface="+mj-lt"/>
                <a:cs typeface="+mj-lt"/>
              </a:rPr>
              <a:t>    for(Faculty faculty: facultyList){</a:t>
            </a:r>
            <a:endParaRPr lang="en-US" sz="800" dirty="0"/>
          </a:p>
          <a:p>
            <a:pPr marL="0" indent="0">
              <a:buClr>
                <a:srgbClr val="8AD0D6"/>
              </a:buClr>
              <a:buNone/>
            </a:pPr>
            <a:r>
              <a:rPr lang="en-US" sz="800">
                <a:ea typeface="+mj-lt"/>
                <a:cs typeface="+mj-lt"/>
              </a:rPr>
              <a:t>        JSONObject facultyJSON = new JSONObject();</a:t>
            </a:r>
            <a:endParaRPr lang="en-US" sz="800" dirty="0"/>
          </a:p>
          <a:p>
            <a:pPr marL="0" indent="0">
              <a:buClr>
                <a:srgbClr val="8AD0D6"/>
              </a:buClr>
              <a:buNone/>
            </a:pPr>
            <a:r>
              <a:rPr lang="en-US" sz="800">
                <a:ea typeface="+mj-lt"/>
                <a:cs typeface="+mj-lt"/>
              </a:rPr>
              <a:t>        facultyJSON.put("Faculty", faculty.getName());</a:t>
            </a:r>
            <a:endParaRPr lang="en-US" sz="800" dirty="0"/>
          </a:p>
          <a:p>
            <a:pPr marL="0" indent="0">
              <a:buClr>
                <a:srgbClr val="8AD0D6"/>
              </a:buClr>
              <a:buNone/>
            </a:pPr>
            <a:r>
              <a:rPr lang="en-US" sz="800">
                <a:ea typeface="+mj-lt"/>
                <a:cs typeface="+mj-lt"/>
              </a:rPr>
              <a:t>        ArrayList&lt;CourseOffering&gt; coursesTaught = faculty.getCoursesTaught();</a:t>
            </a:r>
            <a:endParaRPr lang="en-US" sz="800" dirty="0"/>
          </a:p>
          <a:p>
            <a:pPr marL="0" indent="0">
              <a:buClr>
                <a:srgbClr val="8AD0D6"/>
              </a:buClr>
              <a:buNone/>
            </a:pPr>
            <a:r>
              <a:rPr lang="en-US" sz="800">
                <a:ea typeface="+mj-lt"/>
                <a:cs typeface="+mj-lt"/>
              </a:rPr>
              <a:t>        ArrayList&lt;Alumini&gt; aluminiForOfferings = new ArrayList&lt;&gt;();</a:t>
            </a:r>
            <a:endParaRPr lang="en-US" sz="800" dirty="0"/>
          </a:p>
          <a:p>
            <a:pPr marL="0" indent="0">
              <a:buClr>
                <a:srgbClr val="8AD0D6"/>
              </a:buClr>
              <a:buNone/>
            </a:pPr>
            <a:r>
              <a:rPr lang="en-US" sz="800">
                <a:ea typeface="+mj-lt"/>
                <a:cs typeface="+mj-lt"/>
              </a:rPr>
              <a:t>        for(CourseOffering courseOffering: coursesTaught){</a:t>
            </a:r>
            <a:endParaRPr lang="en-US" sz="800" dirty="0"/>
          </a:p>
          <a:p>
            <a:pPr marL="0" indent="0">
              <a:buClr>
                <a:srgbClr val="8AD0D6"/>
              </a:buClr>
              <a:buNone/>
            </a:pPr>
            <a:r>
              <a:rPr lang="en-US" sz="800">
                <a:ea typeface="+mj-lt"/>
                <a:cs typeface="+mj-lt"/>
              </a:rPr>
              <a:t>            aluminiForOfferings.add(dao.getAluminiByOffering());</a:t>
            </a:r>
            <a:endParaRPr lang="en-US" sz="800" dirty="0"/>
          </a:p>
          <a:p>
            <a:pPr marL="0" indent="0">
              <a:buClr>
                <a:srgbClr val="8AD0D6"/>
              </a:buClr>
              <a:buNone/>
            </a:pPr>
            <a:r>
              <a:rPr lang="en-US" sz="800" dirty="0">
                <a:ea typeface="+mj-lt"/>
                <a:cs typeface="+mj-lt"/>
              </a:rPr>
              <a:t>        </a:t>
            </a:r>
            <a:r>
              <a:rPr lang="en-US" sz="800">
                <a:ea typeface="+mj-lt"/>
                <a:cs typeface="+mj-lt"/>
              </a:rPr>
              <a:t>}</a:t>
            </a:r>
            <a:endParaRPr lang="en-US" sz="800" dirty="0"/>
          </a:p>
          <a:p>
            <a:pPr marL="0" indent="0">
              <a:buClr>
                <a:srgbClr val="8AD0D6"/>
              </a:buClr>
              <a:buNone/>
            </a:pPr>
            <a:r>
              <a:rPr lang="en-US" sz="800">
                <a:ea typeface="+mj-lt"/>
                <a:cs typeface="+mj-lt"/>
              </a:rPr>
              <a:t>        for(Alumini alumini: aluminiForOfferings){</a:t>
            </a:r>
            <a:endParaRPr lang="en-US" sz="800" dirty="0"/>
          </a:p>
          <a:p>
            <a:pPr marL="0" indent="0">
              <a:buClr>
                <a:srgbClr val="8AD0D6"/>
              </a:buClr>
              <a:buNone/>
            </a:pPr>
            <a:r>
              <a:rPr lang="en-US" sz="800">
                <a:ea typeface="+mj-lt"/>
                <a:cs typeface="+mj-lt"/>
              </a:rPr>
              <a:t>            grossSalary += alumnini.getCurrentSalary();</a:t>
            </a:r>
            <a:endParaRPr lang="en-US" sz="800" dirty="0"/>
          </a:p>
          <a:p>
            <a:pPr marL="0" indent="0">
              <a:buClr>
                <a:srgbClr val="8AD0D6"/>
              </a:buClr>
              <a:buNone/>
            </a:pPr>
            <a:r>
              <a:rPr lang="en-US" sz="800">
                <a:ea typeface="+mj-lt"/>
                <a:cs typeface="+mj-lt"/>
              </a:rPr>
              <a:t>            grossGPA += alumini.getGpa();</a:t>
            </a:r>
            <a:endParaRPr lang="en-US" sz="800" dirty="0"/>
          </a:p>
          <a:p>
            <a:pPr marL="0" indent="0">
              <a:buClr>
                <a:srgbClr val="8AD0D6"/>
              </a:buClr>
              <a:buNone/>
            </a:pPr>
            <a:r>
              <a:rPr lang="en-US" sz="800">
                <a:ea typeface="+mj-lt"/>
                <a:cs typeface="+mj-lt"/>
              </a:rPr>
              <a:t>            grossEmployerRanking+=alumini.getEmploymentHistory.getEmployer.getRanking();</a:t>
            </a:r>
            <a:endParaRPr lang="en-US" sz="800" dirty="0"/>
          </a:p>
          <a:p>
            <a:pPr marL="0" indent="0">
              <a:buClr>
                <a:srgbClr val="8AD0D6"/>
              </a:buClr>
              <a:buNone/>
            </a:pPr>
            <a:r>
              <a:rPr lang="en-US" sz="800" dirty="0">
                <a:ea typeface="+mj-lt"/>
                <a:cs typeface="+mj-lt"/>
              </a:rPr>
              <a:t>        </a:t>
            </a:r>
            <a:r>
              <a:rPr lang="en-US" sz="800">
                <a:ea typeface="+mj-lt"/>
                <a:cs typeface="+mj-lt"/>
              </a:rPr>
              <a:t>}</a:t>
            </a:r>
            <a:endParaRPr lang="en-US" sz="800" dirty="0"/>
          </a:p>
          <a:p>
            <a:pPr marL="0" indent="0">
              <a:buClr>
                <a:srgbClr val="8AD0D6"/>
              </a:buClr>
              <a:buNone/>
            </a:pPr>
            <a:r>
              <a:rPr lang="en-US" sz="800">
                <a:ea typeface="+mj-lt"/>
                <a:cs typeface="+mj-lt"/>
              </a:rPr>
              <a:t>        facultyJSON.put("Average Salary",grossSalary/aluminiList.length());</a:t>
            </a:r>
            <a:endParaRPr lang="en-US" sz="800" dirty="0"/>
          </a:p>
          <a:p>
            <a:pPr marL="0" indent="0">
              <a:buClr>
                <a:srgbClr val="8AD0D6"/>
              </a:buClr>
              <a:buNone/>
            </a:pPr>
            <a:r>
              <a:rPr lang="en-US" sz="800">
                <a:ea typeface="+mj-lt"/>
                <a:cs typeface="+mj-lt"/>
              </a:rPr>
              <a:t>        facultyJSON.put("Average Ranking",grossESalary/aluminiList.length());</a:t>
            </a:r>
            <a:endParaRPr lang="en-US" sz="800" dirty="0"/>
          </a:p>
          <a:p>
            <a:pPr marL="0" indent="0">
              <a:buClr>
                <a:srgbClr val="8AD0D6"/>
              </a:buClr>
              <a:buNone/>
            </a:pPr>
            <a:r>
              <a:rPr lang="en-US" sz="800">
                <a:ea typeface="+mj-lt"/>
                <a:cs typeface="+mj-lt"/>
              </a:rPr>
              <a:t>        facultyJSON.put("Average GPA",grossGPA/aluminiList.length());</a:t>
            </a:r>
            <a:endParaRPr lang="en-US" sz="800" dirty="0"/>
          </a:p>
          <a:p>
            <a:pPr marL="0" indent="0">
              <a:buClr>
                <a:srgbClr val="8AD0D6"/>
              </a:buClr>
              <a:buNone/>
            </a:pPr>
            <a:r>
              <a:rPr lang="en-US" sz="800">
                <a:ea typeface="+mj-lt"/>
                <a:cs typeface="+mj-lt"/>
              </a:rPr>
              <a:t>        facultyJSONList.add(facultyJSON);</a:t>
            </a:r>
            <a:endParaRPr lang="en-US" sz="800" dirty="0"/>
          </a:p>
          <a:p>
            <a:pPr marL="0" indent="0">
              <a:buClr>
                <a:srgbClr val="8AD0D6"/>
              </a:buClr>
              <a:buNone/>
            </a:pPr>
            <a:r>
              <a:rPr lang="en-US" sz="800" dirty="0">
                <a:ea typeface="+mj-lt"/>
                <a:cs typeface="+mj-lt"/>
              </a:rPr>
              <a:t>    </a:t>
            </a:r>
            <a:r>
              <a:rPr lang="en-US" sz="800">
                <a:ea typeface="+mj-lt"/>
                <a:cs typeface="+mj-lt"/>
              </a:rPr>
              <a:t>}</a:t>
            </a:r>
            <a:endParaRPr lang="en-US" sz="800" dirty="0"/>
          </a:p>
          <a:p>
            <a:pPr marL="0" indent="0">
              <a:buClr>
                <a:srgbClr val="8AD0D6"/>
              </a:buClr>
              <a:buNone/>
            </a:pPr>
            <a:r>
              <a:rPr lang="en-US" sz="800">
                <a:ea typeface="+mj-lt"/>
                <a:cs typeface="+mj-lt"/>
              </a:rPr>
              <a:t>    return facultyJSONList;</a:t>
            </a:r>
            <a:endParaRPr lang="en-US" sz="800" dirty="0"/>
          </a:p>
          <a:p>
            <a:pPr marL="0" indent="0">
              <a:buClr>
                <a:srgbClr val="8AD0D6"/>
              </a:buClr>
              <a:buNone/>
            </a:pPr>
            <a:r>
              <a:rPr lang="en-US" sz="800">
                <a:ea typeface="+mj-lt"/>
                <a:cs typeface="+mj-lt"/>
              </a:rPr>
              <a:t>}</a:t>
            </a:r>
            <a:endParaRPr lang="en-US" sz="800" dirty="0"/>
          </a:p>
          <a:p>
            <a:pPr marL="0" indent="0">
              <a:buClr>
                <a:srgbClr val="8AD0D6"/>
              </a:buClr>
              <a:buNone/>
            </a:pPr>
            <a:endParaRPr lang="en-US" sz="800" dirty="0"/>
          </a:p>
        </p:txBody>
      </p:sp>
    </p:spTree>
    <p:extLst>
      <p:ext uri="{BB962C8B-B14F-4D97-AF65-F5344CB8AC3E}">
        <p14:creationId xmlns:p14="http://schemas.microsoft.com/office/powerpoint/2010/main" val="24053917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46490-465A-4D0A-AC72-1CA4D8B041C3}"/>
              </a:ext>
            </a:extLst>
          </p:cNvPr>
          <p:cNvSpPr>
            <a:spLocks noGrp="1"/>
          </p:cNvSpPr>
          <p:nvPr>
            <p:ph type="title"/>
          </p:nvPr>
        </p:nvSpPr>
        <p:spPr/>
        <p:txBody>
          <a:bodyPr/>
          <a:lstStyle/>
          <a:p>
            <a:r>
              <a:rPr lang="en-US"/>
              <a:t>Getting Course Stats</a:t>
            </a:r>
          </a:p>
        </p:txBody>
      </p:sp>
      <p:sp>
        <p:nvSpPr>
          <p:cNvPr id="3" name="Content Placeholder 2">
            <a:extLst>
              <a:ext uri="{FF2B5EF4-FFF2-40B4-BE49-F238E27FC236}">
                <a16:creationId xmlns:a16="http://schemas.microsoft.com/office/drawing/2014/main" id="{12A62A6D-FF48-41DE-B8AF-C521D0BE0155}"/>
              </a:ext>
            </a:extLst>
          </p:cNvPr>
          <p:cNvSpPr>
            <a:spLocks noGrp="1"/>
          </p:cNvSpPr>
          <p:nvPr>
            <p:ph idx="1"/>
          </p:nvPr>
        </p:nvSpPr>
        <p:spPr/>
        <p:txBody>
          <a:bodyPr vert="horz" lIns="91440" tIns="45720" rIns="91440" bIns="45720" rtlCol="0" anchor="t">
            <a:normAutofit/>
          </a:bodyPr>
          <a:lstStyle/>
          <a:p>
            <a:r>
              <a:rPr lang="en-US"/>
              <a:t>getCourseOfferingStats():</a:t>
            </a:r>
          </a:p>
          <a:p>
            <a:pPr lvl="1">
              <a:buClr>
                <a:srgbClr val="8AD0D6"/>
              </a:buClr>
            </a:pPr>
            <a:r>
              <a:rPr lang="en-US">
                <a:ea typeface="+mj-lt"/>
                <a:cs typeface="+mj-lt"/>
              </a:rPr>
              <a:t>Public class, returns a JSON object containing the post-graduation metrics for students who took a particular course offering. The metrics include: </a:t>
            </a:r>
          </a:p>
          <a:p>
            <a:pPr lvl="2">
              <a:buClr>
                <a:srgbClr val="8AD0D6"/>
              </a:buClr>
            </a:pPr>
            <a:r>
              <a:rPr lang="en-US">
                <a:ea typeface="+mj-lt"/>
                <a:cs typeface="+mj-lt"/>
              </a:rPr>
              <a:t>Average GPA</a:t>
            </a:r>
            <a:endParaRPr lang="en-US" dirty="0">
              <a:ea typeface="+mj-lt"/>
              <a:cs typeface="+mj-lt"/>
            </a:endParaRPr>
          </a:p>
          <a:p>
            <a:pPr lvl="2">
              <a:buClr>
                <a:srgbClr val="8AD0D6"/>
              </a:buClr>
            </a:pPr>
            <a:r>
              <a:rPr lang="en-US">
                <a:ea typeface="+mj-lt"/>
                <a:cs typeface="+mj-lt"/>
              </a:rPr>
              <a:t>Average starting salary</a:t>
            </a:r>
          </a:p>
          <a:p>
            <a:pPr lvl="2">
              <a:buClr>
                <a:srgbClr val="8AD0D6"/>
              </a:buClr>
            </a:pPr>
            <a:r>
              <a:rPr lang="en-US">
                <a:ea typeface="+mj-lt"/>
                <a:cs typeface="+mj-lt"/>
              </a:rPr>
              <a:t>Average promotion time(if applicable)</a:t>
            </a:r>
          </a:p>
          <a:p>
            <a:pPr lvl="2">
              <a:buClr>
                <a:srgbClr val="8AD0D6"/>
              </a:buClr>
            </a:pPr>
            <a:r>
              <a:rPr lang="en-US">
                <a:ea typeface="+mj-lt"/>
                <a:cs typeface="+mj-lt"/>
              </a:rPr>
              <a:t>Average ranking of the companies the students are working for</a:t>
            </a:r>
          </a:p>
          <a:p>
            <a:pPr lvl="1">
              <a:buClr>
                <a:srgbClr val="8AD0D6"/>
              </a:buClr>
            </a:pPr>
            <a:endParaRPr lang="en-US" dirty="0"/>
          </a:p>
          <a:p>
            <a:pPr marL="0" indent="0">
              <a:buNone/>
            </a:pPr>
            <a:endParaRPr lang="en-US" dirty="0"/>
          </a:p>
        </p:txBody>
      </p:sp>
    </p:spTree>
    <p:extLst>
      <p:ext uri="{BB962C8B-B14F-4D97-AF65-F5344CB8AC3E}">
        <p14:creationId xmlns:p14="http://schemas.microsoft.com/office/powerpoint/2010/main" val="1979770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46490-465A-4D0A-AC72-1CA4D8B041C3}"/>
              </a:ext>
            </a:extLst>
          </p:cNvPr>
          <p:cNvSpPr>
            <a:spLocks noGrp="1"/>
          </p:cNvSpPr>
          <p:nvPr>
            <p:ph type="title"/>
          </p:nvPr>
        </p:nvSpPr>
        <p:spPr/>
        <p:txBody>
          <a:bodyPr/>
          <a:lstStyle/>
          <a:p>
            <a:r>
              <a:rPr lang="en-US"/>
              <a:t>Getting Course Stats: Process</a:t>
            </a:r>
          </a:p>
        </p:txBody>
      </p:sp>
      <p:sp>
        <p:nvSpPr>
          <p:cNvPr id="3" name="Content Placeholder 2">
            <a:extLst>
              <a:ext uri="{FF2B5EF4-FFF2-40B4-BE49-F238E27FC236}">
                <a16:creationId xmlns:a16="http://schemas.microsoft.com/office/drawing/2014/main" id="{12A62A6D-FF48-41DE-B8AF-C521D0BE0155}"/>
              </a:ext>
            </a:extLst>
          </p:cNvPr>
          <p:cNvSpPr>
            <a:spLocks noGrp="1"/>
          </p:cNvSpPr>
          <p:nvPr>
            <p:ph idx="1"/>
          </p:nvPr>
        </p:nvSpPr>
        <p:spPr>
          <a:xfrm>
            <a:off x="108479" y="2063501"/>
            <a:ext cx="8946541" cy="4195481"/>
          </a:xfrm>
        </p:spPr>
        <p:txBody>
          <a:bodyPr vert="horz" lIns="91440" tIns="45720" rIns="91440" bIns="45720" rtlCol="0" anchor="t">
            <a:normAutofit/>
          </a:bodyPr>
          <a:lstStyle/>
          <a:p>
            <a:pPr lvl="2"/>
            <a:r>
              <a:rPr lang="en-US" sz="2000">
                <a:ea typeface="+mj-lt"/>
                <a:cs typeface="+mj-lt"/>
              </a:rPr>
              <a:t>The list of course offerings is extracted</a:t>
            </a:r>
          </a:p>
          <a:p>
            <a:pPr lvl="2">
              <a:buClr>
                <a:srgbClr val="8AD0D6"/>
              </a:buClr>
            </a:pPr>
            <a:r>
              <a:rPr lang="en-US" sz="2000">
                <a:ea typeface="+mj-lt"/>
                <a:cs typeface="+mj-lt"/>
              </a:rPr>
              <a:t>The list of students who have taken the list is extracted</a:t>
            </a:r>
          </a:p>
          <a:p>
            <a:pPr lvl="2">
              <a:buClr>
                <a:srgbClr val="8AD0D6"/>
              </a:buClr>
            </a:pPr>
            <a:r>
              <a:rPr lang="en-US" sz="2000">
                <a:ea typeface="+mj-lt"/>
                <a:cs typeface="+mj-lt"/>
              </a:rPr>
              <a:t>The stats of the students is extracted, aggregated and sent to the dashboard</a:t>
            </a:r>
            <a:endParaRPr lang="en-US"/>
          </a:p>
          <a:p>
            <a:pPr lvl="1">
              <a:buClr>
                <a:srgbClr val="8AD0D6"/>
              </a:buClr>
            </a:pPr>
            <a:endParaRPr lang="en-US" dirty="0"/>
          </a:p>
          <a:p>
            <a:pPr marL="0" indent="0">
              <a:buNone/>
            </a:pPr>
            <a:endParaRPr lang="en-US" dirty="0"/>
          </a:p>
        </p:txBody>
      </p:sp>
    </p:spTree>
    <p:extLst>
      <p:ext uri="{BB962C8B-B14F-4D97-AF65-F5344CB8AC3E}">
        <p14:creationId xmlns:p14="http://schemas.microsoft.com/office/powerpoint/2010/main" val="39192174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33799-5D35-4704-A087-CF4AFA67ECDF}"/>
              </a:ext>
            </a:extLst>
          </p:cNvPr>
          <p:cNvSpPr>
            <a:spLocks noGrp="1"/>
          </p:cNvSpPr>
          <p:nvPr>
            <p:ph type="title"/>
          </p:nvPr>
        </p:nvSpPr>
        <p:spPr/>
        <p:txBody>
          <a:bodyPr/>
          <a:lstStyle/>
          <a:p>
            <a:r>
              <a:rPr lang="en-US"/>
              <a:t>Getting Course Stats: Flow</a:t>
            </a:r>
          </a:p>
        </p:txBody>
      </p:sp>
      <p:pic>
        <p:nvPicPr>
          <p:cNvPr id="4" name="Picture 4" descr="Diagram&#10;&#10;Description automatically generated">
            <a:extLst>
              <a:ext uri="{FF2B5EF4-FFF2-40B4-BE49-F238E27FC236}">
                <a16:creationId xmlns:a16="http://schemas.microsoft.com/office/drawing/2014/main" id="{489CEC28-B74F-485C-8B7C-093F3E4AAB61}"/>
              </a:ext>
            </a:extLst>
          </p:cNvPr>
          <p:cNvPicPr>
            <a:picLocks noGrp="1" noChangeAspect="1"/>
          </p:cNvPicPr>
          <p:nvPr>
            <p:ph idx="1"/>
          </p:nvPr>
        </p:nvPicPr>
        <p:blipFill>
          <a:blip r:embed="rId2"/>
          <a:stretch>
            <a:fillRect/>
          </a:stretch>
        </p:blipFill>
        <p:spPr>
          <a:xfrm>
            <a:off x="166316" y="1322668"/>
            <a:ext cx="11910615" cy="5380814"/>
          </a:xfrm>
        </p:spPr>
      </p:pic>
    </p:spTree>
    <p:extLst>
      <p:ext uri="{BB962C8B-B14F-4D97-AF65-F5344CB8AC3E}">
        <p14:creationId xmlns:p14="http://schemas.microsoft.com/office/powerpoint/2010/main" val="38025234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46490-465A-4D0A-AC72-1CA4D8B041C3}"/>
              </a:ext>
            </a:extLst>
          </p:cNvPr>
          <p:cNvSpPr>
            <a:spLocks noGrp="1"/>
          </p:cNvSpPr>
          <p:nvPr>
            <p:ph type="title"/>
          </p:nvPr>
        </p:nvSpPr>
        <p:spPr/>
        <p:txBody>
          <a:bodyPr/>
          <a:lstStyle/>
          <a:p>
            <a:r>
              <a:rPr lang="en-US"/>
              <a:t>Getting Course Stats: Pseudo Code</a:t>
            </a:r>
          </a:p>
        </p:txBody>
      </p:sp>
      <p:sp>
        <p:nvSpPr>
          <p:cNvPr id="3" name="Content Placeholder 2">
            <a:extLst>
              <a:ext uri="{FF2B5EF4-FFF2-40B4-BE49-F238E27FC236}">
                <a16:creationId xmlns:a16="http://schemas.microsoft.com/office/drawing/2014/main" id="{12A62A6D-FF48-41DE-B8AF-C521D0BE0155}"/>
              </a:ext>
            </a:extLst>
          </p:cNvPr>
          <p:cNvSpPr>
            <a:spLocks noGrp="1"/>
          </p:cNvSpPr>
          <p:nvPr>
            <p:ph idx="1"/>
          </p:nvPr>
        </p:nvSpPr>
        <p:spPr>
          <a:xfrm>
            <a:off x="309562" y="1492001"/>
            <a:ext cx="8946541" cy="4195481"/>
          </a:xfrm>
        </p:spPr>
        <p:txBody>
          <a:bodyPr vert="horz" lIns="91440" tIns="45720" rIns="91440" bIns="45720" rtlCol="0" anchor="t">
            <a:noAutofit/>
          </a:bodyPr>
          <a:lstStyle/>
          <a:p>
            <a:pPr marL="0" indent="0">
              <a:buNone/>
            </a:pPr>
            <a:r>
              <a:rPr lang="en-US" sz="1050">
                <a:ea typeface="+mj-lt"/>
                <a:cs typeface="+mj-lt"/>
              </a:rPr>
              <a:t>public List&lt;JSONObject&gt; getCourseStats(){</a:t>
            </a:r>
            <a:endParaRPr lang="en-US" sz="1050" dirty="0"/>
          </a:p>
          <a:p>
            <a:pPr marL="914400" lvl="2" indent="0">
              <a:buClr>
                <a:srgbClr val="8AD0D6"/>
              </a:buClr>
              <a:buNone/>
            </a:pPr>
            <a:r>
              <a:rPr lang="en-US" sz="1050">
                <a:ea typeface="+mj-lt"/>
                <a:cs typeface="+mj-lt"/>
              </a:rPr>
              <a:t>    ArrayList&lt;Colleges&gt; colleges = this.university.getCollegs.getCoursesTaught();</a:t>
            </a:r>
            <a:endParaRPr lang="en-US" sz="1050" dirty="0"/>
          </a:p>
          <a:p>
            <a:pPr marL="914400" lvl="2" indent="0">
              <a:buClr>
                <a:srgbClr val="8AD0D6"/>
              </a:buClr>
              <a:buNone/>
            </a:pPr>
            <a:r>
              <a:rPr lang="en-US" sz="1050">
                <a:ea typeface="+mj-lt"/>
                <a:cs typeface="+mj-lt"/>
              </a:rPr>
              <a:t>    ArrayList&lt;CourseOfferings&gt; courseOfferings = new ArrayList&lt;&gt;();</a:t>
            </a:r>
            <a:endParaRPr lang="en-US" sz="1050" dirty="0"/>
          </a:p>
          <a:p>
            <a:pPr marL="914400" lvl="2" indent="0">
              <a:buClr>
                <a:srgbClr val="8AD0D6"/>
              </a:buClr>
              <a:buNone/>
            </a:pPr>
            <a:r>
              <a:rPr lang="en-US" sz="1050">
                <a:ea typeface="+mj-lt"/>
                <a:cs typeface="+mj-lt"/>
              </a:rPr>
              <a:t>    colleges.forEach(college-&gt;courseOfferings.add(college.getCoursesOffered()));</a:t>
            </a:r>
            <a:endParaRPr lang="en-US" sz="1050" dirty="0"/>
          </a:p>
          <a:p>
            <a:pPr marL="914400" lvl="2" indent="0">
              <a:buClr>
                <a:srgbClr val="8AD0D6"/>
              </a:buClr>
              <a:buNone/>
            </a:pPr>
            <a:r>
              <a:rPr lang="en-US" sz="1050">
                <a:ea typeface="+mj-lt"/>
                <a:cs typeface="+mj-lt"/>
              </a:rPr>
              <a:t>    ArrayList&lt;Alumini&gt; aluminiForOffering=new ArrayList&lt;&gt;();</a:t>
            </a:r>
            <a:endParaRPr lang="en-US" sz="1050" dirty="0"/>
          </a:p>
          <a:p>
            <a:pPr marL="914400" lvl="2" indent="0">
              <a:buClr>
                <a:srgbClr val="8AD0D6"/>
              </a:buClr>
              <a:buNone/>
            </a:pPr>
            <a:r>
              <a:rPr lang="en-US" sz="1050">
                <a:ea typeface="+mj-lt"/>
                <a:cs typeface="+mj-lt"/>
              </a:rPr>
              <a:t>    ArrayList&lt;JSONObject&gt; courseJSONList = new ArrayList&lt;&gt;(); </a:t>
            </a:r>
            <a:endParaRPr lang="en-US" sz="1050" dirty="0">
              <a:ea typeface="+mj-lt"/>
              <a:cs typeface="+mj-lt"/>
            </a:endParaRPr>
          </a:p>
          <a:p>
            <a:pPr marL="914400" lvl="2" indent="0">
              <a:buClr>
                <a:srgbClr val="8AD0D6"/>
              </a:buClr>
              <a:buNone/>
            </a:pPr>
            <a:r>
              <a:rPr lang="en-US" sz="1050">
                <a:ea typeface="+mj-lt"/>
                <a:cs typeface="+mj-lt"/>
              </a:rPr>
              <a:t>    for(CourseOffering courseOffering: courseOfferings){</a:t>
            </a:r>
            <a:endParaRPr lang="en-US" sz="1050" dirty="0"/>
          </a:p>
          <a:p>
            <a:pPr marL="914400" lvl="2" indent="0">
              <a:buClr>
                <a:srgbClr val="8AD0D6"/>
              </a:buClr>
              <a:buNone/>
            </a:pPr>
            <a:r>
              <a:rPr lang="en-US" sz="1050">
                <a:ea typeface="+mj-lt"/>
                <a:cs typeface="+mj-lt"/>
              </a:rPr>
              <a:t>        JSONObject courseJSON = new JSONObject(); </a:t>
            </a:r>
            <a:endParaRPr lang="en-US" sz="1050" dirty="0"/>
          </a:p>
          <a:p>
            <a:pPr marL="914400" lvl="2" indent="0">
              <a:buClr>
                <a:srgbClr val="8AD0D6"/>
              </a:buClr>
              <a:buNone/>
            </a:pPr>
            <a:r>
              <a:rPr lang="en-US" sz="1050">
                <a:ea typeface="+mj-lt"/>
                <a:cs typeface="+mj-lt"/>
              </a:rPr>
              <a:t>        aluminiForOfferings=dao.getAluminiByOffering(courseOffering);</a:t>
            </a:r>
            <a:endParaRPr lang="en-US" sz="1050" dirty="0"/>
          </a:p>
          <a:p>
            <a:pPr marL="914400" lvl="2" indent="0">
              <a:buClr>
                <a:srgbClr val="8AD0D6"/>
              </a:buClr>
              <a:buNone/>
            </a:pPr>
            <a:r>
              <a:rPr lang="en-US" sz="1050">
                <a:ea typeface="+mj-lt"/>
                <a:cs typeface="+mj-lt"/>
              </a:rPr>
              <a:t>        for(Alumini alumini: aluminiForOfferings){</a:t>
            </a:r>
            <a:endParaRPr lang="en-US" sz="1050" dirty="0"/>
          </a:p>
          <a:p>
            <a:pPr marL="914400" lvl="2" indent="0">
              <a:buClr>
                <a:srgbClr val="8AD0D6"/>
              </a:buClr>
              <a:buNone/>
            </a:pPr>
            <a:r>
              <a:rPr lang="en-US" sz="1050">
                <a:ea typeface="+mj-lt"/>
                <a:cs typeface="+mj-lt"/>
              </a:rPr>
              <a:t>            grossSalary += alumnini.getCurrentSalary();</a:t>
            </a:r>
            <a:endParaRPr lang="en-US" sz="1050" dirty="0"/>
          </a:p>
          <a:p>
            <a:pPr marL="914400" lvl="2" indent="0">
              <a:buClr>
                <a:srgbClr val="8AD0D6"/>
              </a:buClr>
              <a:buNone/>
            </a:pPr>
            <a:r>
              <a:rPr lang="en-US" sz="1050">
                <a:ea typeface="+mj-lt"/>
                <a:cs typeface="+mj-lt"/>
              </a:rPr>
              <a:t>            grossGPA += alumini.getGpa();</a:t>
            </a:r>
            <a:endParaRPr lang="en-US" sz="1050" dirty="0"/>
          </a:p>
          <a:p>
            <a:pPr marL="914400" lvl="2" indent="0">
              <a:buClr>
                <a:srgbClr val="8AD0D6"/>
              </a:buClr>
              <a:buNone/>
            </a:pPr>
            <a:r>
              <a:rPr lang="en-US" sz="1050">
                <a:ea typeface="+mj-lt"/>
                <a:cs typeface="+mj-lt"/>
              </a:rPr>
              <a:t>            grossEmployerRanking+=alumini.getEmploymentHistory.getEmployer.getRanking();  </a:t>
            </a:r>
            <a:r>
              <a:rPr lang="en-US" sz="1050" dirty="0">
                <a:ea typeface="+mj-lt"/>
                <a:cs typeface="+mj-lt"/>
              </a:rPr>
              <a:t>}</a:t>
            </a:r>
            <a:endParaRPr lang="en-US" sz="1050" dirty="0"/>
          </a:p>
          <a:p>
            <a:pPr marL="914400" lvl="2" indent="0">
              <a:buClr>
                <a:srgbClr val="8AD0D6"/>
              </a:buClr>
              <a:buNone/>
            </a:pPr>
            <a:r>
              <a:rPr lang="en-US" sz="1050">
                <a:ea typeface="+mj-lt"/>
                <a:cs typeface="+mj-lt"/>
              </a:rPr>
              <a:t>        courseJSON.put("Average Salary",grossSalary/aluminiList.length());</a:t>
            </a:r>
            <a:endParaRPr lang="en-US" sz="1050" dirty="0"/>
          </a:p>
          <a:p>
            <a:pPr marL="914400" lvl="2" indent="0">
              <a:buClr>
                <a:srgbClr val="8AD0D6"/>
              </a:buClr>
              <a:buNone/>
            </a:pPr>
            <a:r>
              <a:rPr lang="en-US" sz="1050">
                <a:ea typeface="+mj-lt"/>
                <a:cs typeface="+mj-lt"/>
              </a:rPr>
              <a:t>        courseJSON.put("Average Ranking",grossESalary/aluminiList.length());</a:t>
            </a:r>
            <a:endParaRPr lang="en-US" sz="1050" dirty="0"/>
          </a:p>
          <a:p>
            <a:pPr marL="914400" lvl="2" indent="0">
              <a:buClr>
                <a:srgbClr val="8AD0D6"/>
              </a:buClr>
              <a:buNone/>
            </a:pPr>
            <a:r>
              <a:rPr lang="en-US" sz="1050">
                <a:ea typeface="+mj-lt"/>
                <a:cs typeface="+mj-lt"/>
              </a:rPr>
              <a:t>        courseJSON.put("Average GPA",grossGPA/aluminiList.length());</a:t>
            </a:r>
            <a:endParaRPr lang="en-US" sz="1050" dirty="0"/>
          </a:p>
          <a:p>
            <a:pPr marL="914400" lvl="2" indent="0">
              <a:buClr>
                <a:srgbClr val="8AD0D6"/>
              </a:buClr>
              <a:buNone/>
            </a:pPr>
            <a:r>
              <a:rPr lang="en-US" sz="1050">
                <a:ea typeface="+mj-lt"/>
                <a:cs typeface="+mj-lt"/>
              </a:rPr>
              <a:t>        courseJSONList.add(degreeJSON);}</a:t>
            </a:r>
            <a:endParaRPr lang="en-US" sz="1050" dirty="0"/>
          </a:p>
          <a:p>
            <a:pPr marL="914400" lvl="2" indent="0">
              <a:buClr>
                <a:srgbClr val="8AD0D6"/>
              </a:buClr>
              <a:buNone/>
            </a:pPr>
            <a:r>
              <a:rPr lang="en-US" sz="1050">
                <a:ea typeface="+mj-lt"/>
                <a:cs typeface="+mj-lt"/>
              </a:rPr>
              <a:t>    return courseJSONList;}</a:t>
            </a:r>
            <a:endParaRPr lang="en-US" sz="1050" dirty="0"/>
          </a:p>
          <a:p>
            <a:pPr marL="914400" lvl="2" indent="0">
              <a:buClr>
                <a:srgbClr val="8AD0D6"/>
              </a:buClr>
              <a:buNone/>
            </a:pPr>
            <a:endParaRPr lang="en-US" sz="1050" dirty="0"/>
          </a:p>
        </p:txBody>
      </p:sp>
    </p:spTree>
    <p:extLst>
      <p:ext uri="{BB962C8B-B14F-4D97-AF65-F5344CB8AC3E}">
        <p14:creationId xmlns:p14="http://schemas.microsoft.com/office/powerpoint/2010/main" val="2557008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654EB-5DC9-461C-A1C1-CD313BA32EF3}"/>
              </a:ext>
            </a:extLst>
          </p:cNvPr>
          <p:cNvSpPr>
            <a:spLocks noGrp="1"/>
          </p:cNvSpPr>
          <p:nvPr>
            <p:ph type="title"/>
          </p:nvPr>
        </p:nvSpPr>
        <p:spPr/>
        <p:txBody>
          <a:bodyPr/>
          <a:lstStyle/>
          <a:p>
            <a:r>
              <a:rPr lang="en-US"/>
              <a:t>Approach</a:t>
            </a:r>
            <a:endParaRPr lang="en-US" dirty="0"/>
          </a:p>
        </p:txBody>
      </p:sp>
      <p:sp>
        <p:nvSpPr>
          <p:cNvPr id="6" name="Content Placeholder 5">
            <a:extLst>
              <a:ext uri="{FF2B5EF4-FFF2-40B4-BE49-F238E27FC236}">
                <a16:creationId xmlns:a16="http://schemas.microsoft.com/office/drawing/2014/main" id="{2779A0B9-BE39-4B30-8301-2FA582E02D70}"/>
              </a:ext>
            </a:extLst>
          </p:cNvPr>
          <p:cNvSpPr>
            <a:spLocks noGrp="1"/>
          </p:cNvSpPr>
          <p:nvPr>
            <p:ph idx="1"/>
          </p:nvPr>
        </p:nvSpPr>
        <p:spPr/>
        <p:txBody>
          <a:bodyPr vert="horz" lIns="91440" tIns="45720" rIns="91440" bIns="45720" rtlCol="0" anchor="t">
            <a:normAutofit/>
          </a:bodyPr>
          <a:lstStyle/>
          <a:p>
            <a:pPr>
              <a:buClr>
                <a:srgbClr val="8AD0D6"/>
              </a:buClr>
            </a:pPr>
            <a:r>
              <a:rPr lang="en-US"/>
              <a:t>To study the impact of course, faculty and department on student employment after graduation, three dashboards were built for each of these factors</a:t>
            </a:r>
          </a:p>
          <a:p>
            <a:pPr>
              <a:buClr>
                <a:srgbClr val="8AD0D6"/>
              </a:buClr>
            </a:pPr>
            <a:r>
              <a:rPr lang="en-US"/>
              <a:t>Using the analytics presented in the dashboards, the university administrators can assess the magnitude of the impact of each of the factors(faculty, course and department) on student employment, and make changes accordingly to optimize factors such as starting salary, promotion time, etc.</a:t>
            </a:r>
            <a:endParaRPr lang="en-US" i="1" u="sng" dirty="0"/>
          </a:p>
          <a:p>
            <a:pPr>
              <a:buClr>
                <a:srgbClr val="8AD0D6"/>
              </a:buClr>
            </a:pPr>
            <a:endParaRPr lang="en-US" dirty="0"/>
          </a:p>
        </p:txBody>
      </p:sp>
      <p:sp>
        <p:nvSpPr>
          <p:cNvPr id="3" name="TextBox 2">
            <a:extLst>
              <a:ext uri="{FF2B5EF4-FFF2-40B4-BE49-F238E27FC236}">
                <a16:creationId xmlns:a16="http://schemas.microsoft.com/office/drawing/2014/main" id="{0902AC16-51C1-417D-9AD2-E6869A9AE600}"/>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Tree>
    <p:extLst>
      <p:ext uri="{BB962C8B-B14F-4D97-AF65-F5344CB8AC3E}">
        <p14:creationId xmlns:p14="http://schemas.microsoft.com/office/powerpoint/2010/main" val="1157007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655B-91F1-4486-89E0-8EF92D4E45F3}"/>
              </a:ext>
            </a:extLst>
          </p:cNvPr>
          <p:cNvSpPr>
            <a:spLocks noGrp="1"/>
          </p:cNvSpPr>
          <p:nvPr>
            <p:ph type="title"/>
          </p:nvPr>
        </p:nvSpPr>
        <p:spPr>
          <a:xfrm>
            <a:off x="678704" y="2118"/>
            <a:ext cx="8825660" cy="1653180"/>
          </a:xfrm>
        </p:spPr>
        <p:txBody>
          <a:bodyPr/>
          <a:lstStyle/>
          <a:p>
            <a:r>
              <a:rPr lang="en-US"/>
              <a:t>The Dashboard Class</a:t>
            </a:r>
          </a:p>
        </p:txBody>
      </p:sp>
      <p:sp>
        <p:nvSpPr>
          <p:cNvPr id="3" name="Text Placeholder 2">
            <a:extLst>
              <a:ext uri="{FF2B5EF4-FFF2-40B4-BE49-F238E27FC236}">
                <a16:creationId xmlns:a16="http://schemas.microsoft.com/office/drawing/2014/main" id="{AFCD43BC-548D-49B9-9CD3-A4341B5554BE}"/>
              </a:ext>
            </a:extLst>
          </p:cNvPr>
          <p:cNvSpPr>
            <a:spLocks noGrp="1"/>
          </p:cNvSpPr>
          <p:nvPr>
            <p:ph type="body" idx="1"/>
          </p:nvPr>
        </p:nvSpPr>
        <p:spPr>
          <a:xfrm>
            <a:off x="1154954" y="4777381"/>
            <a:ext cx="9704075" cy="860400"/>
          </a:xfrm>
        </p:spPr>
        <p:txBody>
          <a:bodyPr>
            <a:normAutofit fontScale="85000" lnSpcReduction="10000"/>
          </a:bodyPr>
          <a:lstStyle/>
          <a:p>
            <a:pPr marL="342900" indent="-342900">
              <a:buFont typeface="Arial" charset="2"/>
              <a:buChar char="•"/>
            </a:pPr>
            <a:r>
              <a:rPr lang="en-US"/>
              <a:t>Contains the main class</a:t>
            </a:r>
            <a:endParaRPr lang="en-US" dirty="0"/>
          </a:p>
          <a:p>
            <a:pPr marL="342900" indent="-342900">
              <a:buClr>
                <a:srgbClr val="8AD0D6"/>
              </a:buClr>
              <a:buFont typeface="Arial" charset="2"/>
              <a:buChar char="•"/>
            </a:pPr>
            <a:r>
              <a:rPr lang="en-US"/>
              <a:t>Fetches metrics and passes them to the frontend to be displayed in the dashboard</a:t>
            </a:r>
          </a:p>
          <a:p>
            <a:pPr marL="342900" indent="-342900">
              <a:buClr>
                <a:srgbClr val="8AD0D6"/>
              </a:buClr>
              <a:buFont typeface="Arial" charset="2"/>
              <a:buChar char="•"/>
            </a:pPr>
            <a:endParaRPr lang="en-US" dirty="0"/>
          </a:p>
        </p:txBody>
      </p:sp>
      <p:pic>
        <p:nvPicPr>
          <p:cNvPr id="4" name="Picture 4" descr="A picture containing table&#10;&#10;Description automatically generated">
            <a:extLst>
              <a:ext uri="{FF2B5EF4-FFF2-40B4-BE49-F238E27FC236}">
                <a16:creationId xmlns:a16="http://schemas.microsoft.com/office/drawing/2014/main" id="{3A5AE1FB-700E-4025-A44F-CB02FA2B5792}"/>
              </a:ext>
            </a:extLst>
          </p:cNvPr>
          <p:cNvPicPr>
            <a:picLocks noGrp="1" noChangeAspect="1"/>
          </p:cNvPicPr>
          <p:nvPr>
            <p:ph idx="4294967295"/>
          </p:nvPr>
        </p:nvPicPr>
        <p:blipFill rotWithShape="1">
          <a:blip r:embed="rId2"/>
          <a:srcRect l="18562" t="5044" r="15003" b="25725"/>
          <a:stretch/>
        </p:blipFill>
        <p:spPr>
          <a:xfrm>
            <a:off x="2836334" y="1714500"/>
            <a:ext cx="5040313" cy="2903538"/>
          </a:xfrm>
        </p:spPr>
      </p:pic>
    </p:spTree>
    <p:extLst>
      <p:ext uri="{BB962C8B-B14F-4D97-AF65-F5344CB8AC3E}">
        <p14:creationId xmlns:p14="http://schemas.microsoft.com/office/powerpoint/2010/main" val="37692443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49B64-C52D-43CF-B138-FD0E7958F6A2}"/>
              </a:ext>
            </a:extLst>
          </p:cNvPr>
          <p:cNvSpPr>
            <a:spLocks noGrp="1"/>
          </p:cNvSpPr>
          <p:nvPr>
            <p:ph type="title"/>
          </p:nvPr>
        </p:nvSpPr>
        <p:spPr/>
        <p:txBody>
          <a:bodyPr/>
          <a:lstStyle/>
          <a:p>
            <a:r>
              <a:rPr lang="en-US"/>
              <a:t>Getting Alumini Stats</a:t>
            </a:r>
          </a:p>
        </p:txBody>
      </p:sp>
      <p:sp>
        <p:nvSpPr>
          <p:cNvPr id="3" name="Content Placeholder 2">
            <a:extLst>
              <a:ext uri="{FF2B5EF4-FFF2-40B4-BE49-F238E27FC236}">
                <a16:creationId xmlns:a16="http://schemas.microsoft.com/office/drawing/2014/main" id="{6E77324D-046E-4C81-BE45-6D656CC022D5}"/>
              </a:ext>
            </a:extLst>
          </p:cNvPr>
          <p:cNvSpPr>
            <a:spLocks noGrp="1"/>
          </p:cNvSpPr>
          <p:nvPr>
            <p:ph idx="1"/>
          </p:nvPr>
        </p:nvSpPr>
        <p:spPr/>
        <p:txBody>
          <a:bodyPr vert="horz" lIns="91440" tIns="45720" rIns="91440" bIns="45720" rtlCol="0" anchor="t">
            <a:normAutofit/>
          </a:bodyPr>
          <a:lstStyle/>
          <a:p>
            <a:r>
              <a:rPr lang="en-US"/>
              <a:t>getAluminiStats() method:</a:t>
            </a:r>
          </a:p>
          <a:p>
            <a:pPr lvl="1">
              <a:buClr>
                <a:srgbClr val="8AD0D6"/>
              </a:buClr>
            </a:pPr>
            <a:r>
              <a:rPr lang="en-US"/>
              <a:t>Public class, returns a JSON object containing the post-graduation metrics for each alumini. The metrics include: </a:t>
            </a:r>
          </a:p>
          <a:p>
            <a:pPr lvl="2">
              <a:buClr>
                <a:srgbClr val="8AD0D6"/>
              </a:buClr>
            </a:pPr>
            <a:r>
              <a:rPr lang="en-US"/>
              <a:t>Starting salary</a:t>
            </a:r>
            <a:endParaRPr lang="en-US" dirty="0"/>
          </a:p>
          <a:p>
            <a:pPr lvl="2">
              <a:buClr>
                <a:srgbClr val="8AD0D6"/>
              </a:buClr>
            </a:pPr>
            <a:r>
              <a:rPr lang="en-US"/>
              <a:t>Average promotion time(if applicable)</a:t>
            </a:r>
            <a:endParaRPr lang="en-US" dirty="0"/>
          </a:p>
          <a:p>
            <a:pPr lvl="2">
              <a:buClr>
                <a:srgbClr val="8AD0D6"/>
              </a:buClr>
            </a:pPr>
            <a:r>
              <a:rPr lang="en-US"/>
              <a:t>Position</a:t>
            </a:r>
            <a:endParaRPr lang="en-US" dirty="0"/>
          </a:p>
          <a:p>
            <a:pPr lvl="2">
              <a:buClr>
                <a:srgbClr val="8AD0D6"/>
              </a:buClr>
            </a:pPr>
            <a:r>
              <a:rPr lang="en-US"/>
              <a:t>Ranking of employer(From sources such as Fortune)</a:t>
            </a:r>
            <a:endParaRPr lang="en-US" dirty="0"/>
          </a:p>
          <a:p>
            <a:pPr lvl="1">
              <a:buClr>
                <a:srgbClr val="8AD0D6"/>
              </a:buClr>
            </a:pPr>
            <a:endParaRPr lang="en-US" sz="1800"/>
          </a:p>
          <a:p>
            <a:pPr>
              <a:buClr>
                <a:srgbClr val="8AD0D6"/>
              </a:buClr>
            </a:pPr>
            <a:endParaRPr lang="en-US" sz="1800"/>
          </a:p>
        </p:txBody>
      </p:sp>
    </p:spTree>
    <p:extLst>
      <p:ext uri="{BB962C8B-B14F-4D97-AF65-F5344CB8AC3E}">
        <p14:creationId xmlns:p14="http://schemas.microsoft.com/office/powerpoint/2010/main" val="2617200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CB492-D26A-423F-BBAD-67AA17F78A7F}"/>
              </a:ext>
            </a:extLst>
          </p:cNvPr>
          <p:cNvSpPr>
            <a:spLocks noGrp="1"/>
          </p:cNvSpPr>
          <p:nvPr>
            <p:ph type="title"/>
          </p:nvPr>
        </p:nvSpPr>
        <p:spPr/>
        <p:txBody>
          <a:bodyPr/>
          <a:lstStyle/>
          <a:p>
            <a:r>
              <a:rPr lang="en-US"/>
              <a:t>Getting Alumini Stats: Flow</a:t>
            </a:r>
          </a:p>
        </p:txBody>
      </p:sp>
      <p:pic>
        <p:nvPicPr>
          <p:cNvPr id="4" name="Picture 4" descr="Diagram&#10;&#10;Description automatically generated">
            <a:extLst>
              <a:ext uri="{FF2B5EF4-FFF2-40B4-BE49-F238E27FC236}">
                <a16:creationId xmlns:a16="http://schemas.microsoft.com/office/drawing/2014/main" id="{042D4DA1-CC5C-4D00-BD32-B689E50A5248}"/>
              </a:ext>
            </a:extLst>
          </p:cNvPr>
          <p:cNvPicPr>
            <a:picLocks noGrp="1" noChangeAspect="1"/>
          </p:cNvPicPr>
          <p:nvPr>
            <p:ph idx="1"/>
          </p:nvPr>
        </p:nvPicPr>
        <p:blipFill>
          <a:blip r:embed="rId2"/>
          <a:stretch>
            <a:fillRect/>
          </a:stretch>
        </p:blipFill>
        <p:spPr>
          <a:xfrm>
            <a:off x="462663" y="1936502"/>
            <a:ext cx="10915755" cy="4745813"/>
          </a:xfrm>
        </p:spPr>
      </p:pic>
    </p:spTree>
    <p:extLst>
      <p:ext uri="{BB962C8B-B14F-4D97-AF65-F5344CB8AC3E}">
        <p14:creationId xmlns:p14="http://schemas.microsoft.com/office/powerpoint/2010/main" val="1251126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3E1FD-9AD9-421B-BCBF-D0B0013A5B1D}"/>
              </a:ext>
            </a:extLst>
          </p:cNvPr>
          <p:cNvSpPr>
            <a:spLocks noGrp="1"/>
          </p:cNvSpPr>
          <p:nvPr>
            <p:ph type="title"/>
          </p:nvPr>
        </p:nvSpPr>
        <p:spPr/>
        <p:txBody>
          <a:bodyPr/>
          <a:lstStyle/>
          <a:p>
            <a:r>
              <a:rPr lang="en-US"/>
              <a:t>Getting Alumini Stats: Pseudo Code</a:t>
            </a:r>
          </a:p>
        </p:txBody>
      </p:sp>
      <p:sp>
        <p:nvSpPr>
          <p:cNvPr id="3" name="Content Placeholder 2">
            <a:extLst>
              <a:ext uri="{FF2B5EF4-FFF2-40B4-BE49-F238E27FC236}">
                <a16:creationId xmlns:a16="http://schemas.microsoft.com/office/drawing/2014/main" id="{BF0B940B-5465-445A-8C6C-3157B6C32488}"/>
              </a:ext>
            </a:extLst>
          </p:cNvPr>
          <p:cNvSpPr>
            <a:spLocks noGrp="1"/>
          </p:cNvSpPr>
          <p:nvPr>
            <p:ph idx="1"/>
          </p:nvPr>
        </p:nvSpPr>
        <p:spPr>
          <a:xfrm>
            <a:off x="129646" y="1290918"/>
            <a:ext cx="11856956" cy="5274981"/>
          </a:xfrm>
        </p:spPr>
        <p:txBody>
          <a:bodyPr vert="horz" lIns="91440" tIns="45720" rIns="91440" bIns="45720" rtlCol="0" anchor="t">
            <a:normAutofit fontScale="62500" lnSpcReduction="20000"/>
          </a:bodyPr>
          <a:lstStyle/>
          <a:p>
            <a:pPr marL="0" indent="0">
              <a:buClr>
                <a:srgbClr val="8AD0D6"/>
              </a:buClr>
              <a:buNone/>
            </a:pPr>
            <a:r>
              <a:rPr lang="en-US">
                <a:ea typeface="+mj-lt"/>
                <a:cs typeface="+mj-lt"/>
              </a:rPr>
              <a:t>public List&lt;JSONObject&gt; getAluminiStats(){</a:t>
            </a:r>
            <a:endParaRPr lang="en-US" dirty="0">
              <a:ea typeface="+mj-lt"/>
              <a:cs typeface="+mj-lt"/>
            </a:endParaRPr>
          </a:p>
          <a:p>
            <a:pPr marL="0" indent="0">
              <a:buClr>
                <a:srgbClr val="8AD0D6"/>
              </a:buClr>
              <a:buNone/>
            </a:pPr>
            <a:r>
              <a:rPr lang="en-US">
                <a:ea typeface="+mj-lt"/>
                <a:cs typeface="+mj-lt"/>
              </a:rPr>
              <a:t>    ArrayList&lt;Student&gt; studentList=this.university.getStudentDirectory();</a:t>
            </a:r>
            <a:endParaRPr lang="en-US" dirty="0">
              <a:ea typeface="+mj-lt"/>
              <a:cs typeface="+mj-lt"/>
            </a:endParaRPr>
          </a:p>
          <a:p>
            <a:pPr marL="0" indent="0">
              <a:buClr>
                <a:srgbClr val="8AD0D6"/>
              </a:buClr>
              <a:buNone/>
            </a:pPr>
            <a:r>
              <a:rPr lang="en-US">
                <a:ea typeface="+mj-lt"/>
                <a:cs typeface="+mj-lt"/>
              </a:rPr>
              <a:t>    ArrayList&lt;Alumini&gt; aluminiList=new ArrayList&lt;&gt;();</a:t>
            </a:r>
            <a:endParaRPr lang="en-US" dirty="0">
              <a:ea typeface="+mj-lt"/>
              <a:cs typeface="+mj-lt"/>
            </a:endParaRPr>
          </a:p>
          <a:p>
            <a:pPr marL="0" indent="0">
              <a:buClr>
                <a:srgbClr val="8AD0D6"/>
              </a:buClr>
              <a:buNone/>
            </a:pPr>
            <a:r>
              <a:rPr lang="en-US">
                <a:ea typeface="+mj-lt"/>
                <a:cs typeface="+mj-lt"/>
              </a:rPr>
              <a:t>    studentList.forEach(student-&gt;aluminiList.add(student))</a:t>
            </a:r>
            <a:endParaRPr lang="en-US"/>
          </a:p>
          <a:p>
            <a:pPr marL="0" indent="0">
              <a:buClr>
                <a:srgbClr val="8AD0D6"/>
              </a:buClr>
              <a:buNone/>
            </a:pPr>
            <a:r>
              <a:rPr lang="en-US">
                <a:ea typeface="+mj-lt"/>
                <a:cs typeface="+mj-lt"/>
              </a:rPr>
              <a:t>    ArrayList&lt;JSONObject&gt; aluminiJSONList = new ArrayList&lt;&gt;();</a:t>
            </a:r>
            <a:endParaRPr lang="en-US"/>
          </a:p>
          <a:p>
            <a:pPr marL="0" indent="0">
              <a:buClr>
                <a:srgbClr val="8AD0D6"/>
              </a:buClr>
              <a:buNone/>
            </a:pPr>
            <a:r>
              <a:rPr lang="en-US">
                <a:ea typeface="+mj-lt"/>
                <a:cs typeface="+mj-lt"/>
              </a:rPr>
              <a:t>    for(Alumini alumini: aluminiList){</a:t>
            </a:r>
            <a:endParaRPr lang="en-US" dirty="0">
              <a:ea typeface="+mj-lt"/>
              <a:cs typeface="+mj-lt"/>
            </a:endParaRPr>
          </a:p>
          <a:p>
            <a:pPr marL="0" indent="0">
              <a:buClr>
                <a:srgbClr val="8AD0D6"/>
              </a:buClr>
              <a:buNone/>
            </a:pPr>
            <a:r>
              <a:rPr lang="en-US">
                <a:ea typeface="+mj-lt"/>
                <a:cs typeface="+mj-lt"/>
              </a:rPr>
              <a:t>        JSONObject aluminiJSON = new JSONObject();</a:t>
            </a:r>
            <a:endParaRPr lang="en-US" dirty="0">
              <a:ea typeface="+mj-lt"/>
              <a:cs typeface="+mj-lt"/>
            </a:endParaRPr>
          </a:p>
          <a:p>
            <a:pPr marL="0" indent="0">
              <a:buClr>
                <a:srgbClr val="8AD0D6"/>
              </a:buClr>
              <a:buNone/>
            </a:pPr>
            <a:r>
              <a:rPr lang="en-US">
                <a:ea typeface="+mj-lt"/>
                <a:cs typeface="+mj-lt"/>
              </a:rPr>
              <a:t>        ArrayList&lt;String&gt; employmentHistory = new ArrayList&lt;&gt;();</a:t>
            </a:r>
            <a:endParaRPr lang="en-US" dirty="0">
              <a:ea typeface="+mj-lt"/>
              <a:cs typeface="+mj-lt"/>
            </a:endParaRPr>
          </a:p>
          <a:p>
            <a:pPr marL="0" indent="0">
              <a:buClr>
                <a:srgbClr val="8AD0D6"/>
              </a:buClr>
              <a:buNone/>
            </a:pPr>
            <a:r>
              <a:rPr lang="en-US">
                <a:ea typeface="+mj-lt"/>
                <a:cs typeface="+mj-lt"/>
              </a:rPr>
              <a:t>        aluminiJSON.put("Current Salary",alumini.getCurrentSalary());</a:t>
            </a:r>
            <a:endParaRPr lang="en-US" dirty="0">
              <a:ea typeface="+mj-lt"/>
              <a:cs typeface="+mj-lt"/>
            </a:endParaRPr>
          </a:p>
          <a:p>
            <a:pPr marL="0" indent="0">
              <a:buClr>
                <a:srgbClr val="8AD0D6"/>
              </a:buClr>
              <a:buNone/>
            </a:pPr>
            <a:r>
              <a:rPr lang="en-US">
                <a:ea typeface="+mj-lt"/>
                <a:cs typeface="+mj-lt"/>
              </a:rPr>
              <a:t>        aluminiJSON.put("Average Promotion Time", alumini.getAveragePromotionTime());</a:t>
            </a:r>
            <a:endParaRPr lang="en-US" dirty="0">
              <a:ea typeface="+mj-lt"/>
              <a:cs typeface="+mj-lt"/>
            </a:endParaRPr>
          </a:p>
          <a:p>
            <a:pPr marL="0" indent="0">
              <a:buClr>
                <a:srgbClr val="8AD0D6"/>
              </a:buClr>
              <a:buNone/>
            </a:pPr>
            <a:r>
              <a:rPr lang="en-US">
                <a:ea typeface="+mj-lt"/>
                <a:cs typeface="+mj-lt"/>
              </a:rPr>
              <a:t>        aluminiJSON.put("Position", alumini.getEmploymentHistory[0].getPosition());</a:t>
            </a:r>
            <a:endParaRPr lang="en-US"/>
          </a:p>
          <a:p>
            <a:pPr marL="0" indent="0">
              <a:buClr>
                <a:srgbClr val="8AD0D6"/>
              </a:buClr>
              <a:buNone/>
            </a:pPr>
            <a:r>
              <a:rPr lang="en-US">
                <a:ea typeface="+mj-lt"/>
                <a:cs typeface="+mj-lt"/>
              </a:rPr>
              <a:t>        aluminiJSON.put("Employment History",alumini.getEmploymentHistory.forEach(employment-&gt;employmentHistory.add(employment.getEmployer.getName())));</a:t>
            </a:r>
            <a:endParaRPr lang="en-US" dirty="0">
              <a:ea typeface="+mj-lt"/>
              <a:cs typeface="+mj-lt"/>
            </a:endParaRPr>
          </a:p>
          <a:p>
            <a:pPr marL="0" indent="0">
              <a:buClr>
                <a:srgbClr val="8AD0D6"/>
              </a:buClr>
              <a:buNone/>
            </a:pPr>
            <a:r>
              <a:rPr lang="en-US">
                <a:ea typeface="+mj-lt"/>
                <a:cs typeface="+mj-lt"/>
              </a:rPr>
              <a:t>        aluminiJSON.put("Employer Ranking", alumini.getEmploymentHistory[0].getEmployer.getRanking());</a:t>
            </a:r>
            <a:endParaRPr lang="en-US" dirty="0">
              <a:ea typeface="+mj-lt"/>
              <a:cs typeface="+mj-lt"/>
            </a:endParaRPr>
          </a:p>
          <a:p>
            <a:pPr marL="0" indent="0">
              <a:buClr>
                <a:srgbClr val="8AD0D6"/>
              </a:buClr>
              <a:buNone/>
            </a:pPr>
            <a:r>
              <a:rPr lang="en-US">
                <a:ea typeface="+mj-lt"/>
                <a:cs typeface="+mj-lt"/>
              </a:rPr>
              <a:t>        aluminiJSON.put("GPA", alumini.getGPA())</a:t>
            </a:r>
            <a:endParaRPr lang="en-US"/>
          </a:p>
          <a:p>
            <a:pPr marL="0" indent="0">
              <a:buClr>
                <a:srgbClr val="8AD0D6"/>
              </a:buClr>
              <a:buNone/>
            </a:pPr>
            <a:r>
              <a:rPr lang="en-US">
                <a:ea typeface="+mj-lt"/>
                <a:cs typeface="+mj-lt"/>
              </a:rPr>
              <a:t>        aluminiJSONList.add(aluminiJSON);</a:t>
            </a:r>
            <a:endParaRPr lang="en-US" dirty="0">
              <a:ea typeface="+mj-lt"/>
              <a:cs typeface="+mj-lt"/>
            </a:endParaRPr>
          </a:p>
          <a:p>
            <a:pPr marL="0" indent="0">
              <a:buClr>
                <a:srgbClr val="8AD0D6"/>
              </a:buClr>
              <a:buNone/>
            </a:pPr>
            <a:r>
              <a:rPr lang="en-US" dirty="0">
                <a:ea typeface="+mj-lt"/>
                <a:cs typeface="+mj-lt"/>
              </a:rPr>
              <a:t>    </a:t>
            </a:r>
            <a:r>
              <a:rPr lang="en-US">
                <a:ea typeface="+mj-lt"/>
                <a:cs typeface="+mj-lt"/>
              </a:rPr>
              <a:t>}</a:t>
            </a:r>
            <a:endParaRPr lang="en-US" dirty="0">
              <a:ea typeface="+mj-lt"/>
              <a:cs typeface="+mj-lt"/>
            </a:endParaRPr>
          </a:p>
          <a:p>
            <a:pPr marL="0" indent="0">
              <a:buClr>
                <a:srgbClr val="8AD0D6"/>
              </a:buClr>
              <a:buNone/>
            </a:pPr>
            <a:r>
              <a:rPr lang="en-US">
                <a:ea typeface="+mj-lt"/>
                <a:cs typeface="+mj-lt"/>
              </a:rPr>
              <a:t>    return aluminiJSONList;</a:t>
            </a:r>
          </a:p>
          <a:p>
            <a:pPr marL="0" indent="0">
              <a:buClr>
                <a:srgbClr val="8AD0D6"/>
              </a:buClr>
              <a:buNone/>
            </a:pPr>
            <a:r>
              <a:rPr lang="en-US">
                <a:ea typeface="+mj-lt"/>
                <a:cs typeface="+mj-lt"/>
              </a:rPr>
              <a:t>}</a:t>
            </a:r>
          </a:p>
          <a:p>
            <a:pPr marL="0" indent="0">
              <a:buClr>
                <a:srgbClr val="8AD0D6"/>
              </a:buClr>
              <a:buNone/>
            </a:pPr>
            <a:endParaRPr lang="en-US" dirty="0"/>
          </a:p>
        </p:txBody>
      </p:sp>
    </p:spTree>
    <p:extLst>
      <p:ext uri="{BB962C8B-B14F-4D97-AF65-F5344CB8AC3E}">
        <p14:creationId xmlns:p14="http://schemas.microsoft.com/office/powerpoint/2010/main" val="3300598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p:txBody>
          <a:bodyPr/>
          <a:lstStyle/>
          <a:p>
            <a:r>
              <a:rPr lang="en-US"/>
              <a:t>Getting Degree Stats</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p:txBody>
          <a:bodyPr vert="horz" lIns="91440" tIns="45720" rIns="91440" bIns="45720" rtlCol="0" anchor="t">
            <a:normAutofit/>
          </a:bodyPr>
          <a:lstStyle/>
          <a:p>
            <a:r>
              <a:rPr lang="en-US">
                <a:ea typeface="+mj-lt"/>
                <a:cs typeface="+mj-lt"/>
              </a:rPr>
              <a:t>getDegreeStats() method:</a:t>
            </a:r>
            <a:endParaRPr lang="en-US" dirty="0">
              <a:ea typeface="+mj-lt"/>
              <a:cs typeface="+mj-lt"/>
            </a:endParaRPr>
          </a:p>
          <a:p>
            <a:pPr lvl="1">
              <a:buClr>
                <a:srgbClr val="8AD0D6"/>
              </a:buClr>
            </a:pPr>
            <a:r>
              <a:rPr lang="en-US">
                <a:ea typeface="+mj-lt"/>
                <a:cs typeface="+mj-lt"/>
              </a:rPr>
              <a:t>Public class, returns a JSON object containing the post-graduation metrics for students belonging to the particular degree. The metrics </a:t>
            </a:r>
            <a:r>
              <a:rPr lang="en-US" dirty="0">
                <a:ea typeface="+mj-lt"/>
                <a:cs typeface="+mj-lt"/>
              </a:rPr>
              <a:t>include: </a:t>
            </a:r>
          </a:p>
          <a:p>
            <a:pPr lvl="2">
              <a:buClr>
                <a:srgbClr val="8AD0D6"/>
              </a:buClr>
            </a:pPr>
            <a:r>
              <a:rPr lang="en-US">
                <a:ea typeface="+mj-lt"/>
                <a:cs typeface="+mj-lt"/>
              </a:rPr>
              <a:t>Average starting salary</a:t>
            </a:r>
            <a:endParaRPr lang="en-US" dirty="0">
              <a:ea typeface="+mj-lt"/>
              <a:cs typeface="+mj-lt"/>
            </a:endParaRPr>
          </a:p>
          <a:p>
            <a:pPr lvl="2">
              <a:buClr>
                <a:srgbClr val="8AD0D6"/>
              </a:buClr>
            </a:pPr>
            <a:r>
              <a:rPr lang="en-US">
                <a:ea typeface="+mj-lt"/>
                <a:cs typeface="+mj-lt"/>
              </a:rPr>
              <a:t>Average promotion time(if applicable)</a:t>
            </a:r>
            <a:endParaRPr lang="en-US" dirty="0">
              <a:ea typeface="+mj-lt"/>
              <a:cs typeface="+mj-lt"/>
            </a:endParaRPr>
          </a:p>
          <a:p>
            <a:pPr lvl="2">
              <a:buClr>
                <a:srgbClr val="8AD0D6"/>
              </a:buClr>
            </a:pPr>
            <a:r>
              <a:rPr lang="en-US">
                <a:ea typeface="+mj-lt"/>
                <a:cs typeface="+mj-lt"/>
              </a:rPr>
              <a:t>Average ranking of the companies the students are working for</a:t>
            </a:r>
            <a:endParaRPr lang="en-US" dirty="0">
              <a:ea typeface="+mj-lt"/>
              <a:cs typeface="+mj-lt"/>
            </a:endParaRPr>
          </a:p>
          <a:p>
            <a:pPr lvl="1">
              <a:buClr>
                <a:srgbClr val="8AD0D6"/>
              </a:buClr>
            </a:pPr>
            <a:endParaRPr lang="en-US" dirty="0">
              <a:ea typeface="+mj-lt"/>
              <a:cs typeface="+mj-lt"/>
            </a:endParaRPr>
          </a:p>
          <a:p>
            <a:pPr>
              <a:buClr>
                <a:srgbClr val="8AD0D6"/>
              </a:buClr>
            </a:pPr>
            <a:endParaRPr lang="en-US" dirty="0">
              <a:ea typeface="+mj-lt"/>
              <a:cs typeface="+mj-lt"/>
            </a:endParaRPr>
          </a:p>
          <a:p>
            <a:pPr>
              <a:buClr>
                <a:srgbClr val="8AD0D6"/>
              </a:buClr>
            </a:pPr>
            <a:endParaRPr lang="en-US" dirty="0"/>
          </a:p>
        </p:txBody>
      </p:sp>
    </p:spTree>
    <p:extLst>
      <p:ext uri="{BB962C8B-B14F-4D97-AF65-F5344CB8AC3E}">
        <p14:creationId xmlns:p14="http://schemas.microsoft.com/office/powerpoint/2010/main" val="5742853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p:txBody>
          <a:bodyPr/>
          <a:lstStyle/>
          <a:p>
            <a:r>
              <a:rPr lang="en-US"/>
              <a:t>Getting Degree Stats: Flow</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p:txBody>
          <a:bodyPr vert="horz" lIns="91440" tIns="45720" rIns="91440" bIns="45720" rtlCol="0" anchor="t">
            <a:normAutofit/>
          </a:bodyPr>
          <a:lstStyle/>
          <a:p>
            <a:endParaRPr lang="en-US" dirty="0"/>
          </a:p>
        </p:txBody>
      </p:sp>
      <p:pic>
        <p:nvPicPr>
          <p:cNvPr id="4" name="Picture 4" descr="Diagram&#10;&#10;Description automatically generated">
            <a:extLst>
              <a:ext uri="{FF2B5EF4-FFF2-40B4-BE49-F238E27FC236}">
                <a16:creationId xmlns:a16="http://schemas.microsoft.com/office/drawing/2014/main" id="{D3F8452E-0327-4FAC-BFB3-D1FA9BF37D88}"/>
              </a:ext>
            </a:extLst>
          </p:cNvPr>
          <p:cNvPicPr>
            <a:picLocks noChangeAspect="1"/>
          </p:cNvPicPr>
          <p:nvPr/>
        </p:nvPicPr>
        <p:blipFill>
          <a:blip r:embed="rId2"/>
          <a:stretch>
            <a:fillRect/>
          </a:stretch>
        </p:blipFill>
        <p:spPr>
          <a:xfrm>
            <a:off x="300567" y="1337045"/>
            <a:ext cx="11590865" cy="5311037"/>
          </a:xfrm>
          <a:prstGeom prst="rect">
            <a:avLst/>
          </a:prstGeom>
        </p:spPr>
      </p:pic>
    </p:spTree>
    <p:extLst>
      <p:ext uri="{BB962C8B-B14F-4D97-AF65-F5344CB8AC3E}">
        <p14:creationId xmlns:p14="http://schemas.microsoft.com/office/powerpoint/2010/main" val="31809515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A32B8-7E44-4406-9B00-3EE8A38E7502}"/>
              </a:ext>
            </a:extLst>
          </p:cNvPr>
          <p:cNvSpPr>
            <a:spLocks noGrp="1"/>
          </p:cNvSpPr>
          <p:nvPr>
            <p:ph type="title"/>
          </p:nvPr>
        </p:nvSpPr>
        <p:spPr>
          <a:xfrm>
            <a:off x="646111" y="452718"/>
            <a:ext cx="10159465" cy="1400530"/>
          </a:xfrm>
        </p:spPr>
        <p:txBody>
          <a:bodyPr/>
          <a:lstStyle/>
          <a:p>
            <a:r>
              <a:rPr lang="en-US"/>
              <a:t>Getting Degree Stats: Pseudo Code</a:t>
            </a:r>
          </a:p>
        </p:txBody>
      </p:sp>
      <p:sp>
        <p:nvSpPr>
          <p:cNvPr id="3" name="Content Placeholder 2">
            <a:extLst>
              <a:ext uri="{FF2B5EF4-FFF2-40B4-BE49-F238E27FC236}">
                <a16:creationId xmlns:a16="http://schemas.microsoft.com/office/drawing/2014/main" id="{51301850-F3E5-42A5-A4D1-751BB6440097}"/>
              </a:ext>
            </a:extLst>
          </p:cNvPr>
          <p:cNvSpPr>
            <a:spLocks noGrp="1"/>
          </p:cNvSpPr>
          <p:nvPr>
            <p:ph idx="1"/>
          </p:nvPr>
        </p:nvSpPr>
        <p:spPr>
          <a:xfrm>
            <a:off x="214312" y="1386168"/>
            <a:ext cx="11761707" cy="5317314"/>
          </a:xfrm>
        </p:spPr>
        <p:txBody>
          <a:bodyPr vert="horz" lIns="91440" tIns="45720" rIns="91440" bIns="45720" rtlCol="0" anchor="t">
            <a:normAutofit fontScale="40000" lnSpcReduction="20000"/>
          </a:bodyPr>
          <a:lstStyle/>
          <a:p>
            <a:pPr marL="0" indent="0">
              <a:buClr>
                <a:srgbClr val="8AD0D6"/>
              </a:buClr>
              <a:buNone/>
            </a:pPr>
            <a:r>
              <a:rPr lang="en-US">
                <a:ea typeface="+mj-lt"/>
                <a:cs typeface="+mj-lt"/>
              </a:rPr>
              <a:t>public List&lt;JSONObject&gt; getDegreeStats(){</a:t>
            </a:r>
            <a:endParaRPr lang="en-US" dirty="0">
              <a:ea typeface="+mj-lt"/>
              <a:cs typeface="+mj-lt"/>
            </a:endParaRPr>
          </a:p>
          <a:p>
            <a:pPr marL="0" indent="0">
              <a:buClr>
                <a:srgbClr val="8AD0D6"/>
              </a:buClr>
              <a:buNone/>
            </a:pPr>
            <a:r>
              <a:rPr lang="en-US">
                <a:ea typeface="+mj-lt"/>
                <a:cs typeface="+mj-lt"/>
              </a:rPr>
              <a:t>    ArrayList&lt;College&gt; collegeList=this.university.getColleges();</a:t>
            </a:r>
            <a:endParaRPr lang="en-US"/>
          </a:p>
          <a:p>
            <a:pPr marL="0" indent="0">
              <a:buClr>
                <a:srgbClr val="8AD0D6"/>
              </a:buClr>
              <a:buNone/>
            </a:pPr>
            <a:r>
              <a:rPr lang="en-US">
                <a:ea typeface="+mj-lt"/>
                <a:cs typeface="+mj-lt"/>
              </a:rPr>
              <a:t>    ArrayList&lt;Degree&gt; degreeList=new ArrayList&lt;&gt;();</a:t>
            </a:r>
            <a:endParaRPr lang="en-US"/>
          </a:p>
          <a:p>
            <a:pPr marL="0" indent="0">
              <a:buClr>
                <a:srgbClr val="8AD0D6"/>
              </a:buClr>
              <a:buNone/>
            </a:pPr>
            <a:r>
              <a:rPr lang="en-US">
                <a:ea typeface="+mj-lt"/>
                <a:cs typeface="+mj-lt"/>
              </a:rPr>
              <a:t>    collegeList.forEach(college-&gt;degreeList.add(college.getDegreesOffered()));</a:t>
            </a:r>
            <a:endParaRPr lang="en-US"/>
          </a:p>
          <a:p>
            <a:pPr marL="0" indent="0">
              <a:buClr>
                <a:srgbClr val="8AD0D6"/>
              </a:buClr>
              <a:buNone/>
            </a:pPr>
            <a:r>
              <a:rPr lang="en-US">
                <a:ea typeface="+mj-lt"/>
                <a:cs typeface="+mj-lt"/>
              </a:rPr>
              <a:t>    ArrayList&lt;JSONObject&gt; degreeJSONList = new ArrayList&lt;&gt;();</a:t>
            </a:r>
            <a:endParaRPr lang="en-US"/>
          </a:p>
          <a:p>
            <a:pPr marL="0" indent="0">
              <a:buClr>
                <a:srgbClr val="8AD0D6"/>
              </a:buClr>
              <a:buNone/>
            </a:pPr>
            <a:r>
              <a:rPr lang="en-US">
                <a:ea typeface="+mj-lt"/>
                <a:cs typeface="+mj-lt"/>
              </a:rPr>
              <a:t>    for(Degree degree: degreeList){</a:t>
            </a:r>
            <a:endParaRPr lang="en-US"/>
          </a:p>
          <a:p>
            <a:pPr marL="0" indent="0">
              <a:buClr>
                <a:srgbClr val="8AD0D6"/>
              </a:buClr>
              <a:buNone/>
            </a:pPr>
            <a:r>
              <a:rPr lang="en-US">
                <a:ea typeface="+mj-lt"/>
                <a:cs typeface="+mj-lt"/>
              </a:rPr>
              <a:t>        JSONObject degreeJSON = new JSONObject();</a:t>
            </a:r>
            <a:endParaRPr lang="en-US"/>
          </a:p>
          <a:p>
            <a:pPr marL="0" indent="0">
              <a:buClr>
                <a:srgbClr val="8AD0D6"/>
              </a:buClr>
              <a:buNone/>
            </a:pPr>
            <a:r>
              <a:rPr lang="en-US">
                <a:ea typeface="+mj-lt"/>
                <a:cs typeface="+mj-lt"/>
              </a:rPr>
              <a:t>        ArrayList&lt;String&gt; employmentHistory = new ArrayList&lt;&gt;();</a:t>
            </a:r>
            <a:endParaRPr lang="en-US"/>
          </a:p>
          <a:p>
            <a:pPr marL="0" indent="0">
              <a:buClr>
                <a:srgbClr val="8AD0D6"/>
              </a:buClr>
              <a:buNone/>
            </a:pPr>
            <a:r>
              <a:rPr lang="en-US">
                <a:ea typeface="+mj-lt"/>
                <a:cs typeface="+mj-lt"/>
              </a:rPr>
              <a:t>        ArrayList&lt;Alumini&gt; aluminiList = dao.getAluminiByDegree(Degree degree);</a:t>
            </a:r>
            <a:endParaRPr lang="en-US"/>
          </a:p>
          <a:p>
            <a:pPr marL="0" indent="0">
              <a:buClr>
                <a:srgbClr val="8AD0D6"/>
              </a:buClr>
              <a:buNone/>
            </a:pPr>
            <a:r>
              <a:rPr lang="en-US">
                <a:ea typeface="+mj-lt"/>
                <a:cs typeface="+mj-lt"/>
              </a:rPr>
              <a:t>        int grossSalary, grossGPA, grossEmployerRanking= 0;</a:t>
            </a:r>
            <a:endParaRPr lang="en-US"/>
          </a:p>
          <a:p>
            <a:pPr marL="0" indent="0">
              <a:buClr>
                <a:srgbClr val="8AD0D6"/>
              </a:buClr>
              <a:buNone/>
            </a:pPr>
            <a:r>
              <a:rPr lang="en-US">
                <a:ea typeface="+mj-lt"/>
                <a:cs typeface="+mj-lt"/>
              </a:rPr>
              <a:t>        for(Alumini alumini: aluminiList){</a:t>
            </a:r>
            <a:endParaRPr lang="en-US"/>
          </a:p>
          <a:p>
            <a:pPr marL="0" indent="0">
              <a:buClr>
                <a:srgbClr val="8AD0D6"/>
              </a:buClr>
              <a:buNone/>
            </a:pPr>
            <a:r>
              <a:rPr lang="en-US">
                <a:ea typeface="+mj-lt"/>
                <a:cs typeface="+mj-lt"/>
              </a:rPr>
              <a:t>            grossSalary += alumnini.getCurrentSalary();</a:t>
            </a:r>
            <a:endParaRPr lang="en-US"/>
          </a:p>
          <a:p>
            <a:pPr marL="0" indent="0">
              <a:buClr>
                <a:srgbClr val="8AD0D6"/>
              </a:buClr>
              <a:buNone/>
            </a:pPr>
            <a:r>
              <a:rPr lang="en-US">
                <a:ea typeface="+mj-lt"/>
                <a:cs typeface="+mj-lt"/>
              </a:rPr>
              <a:t>            grossGPA += alumini.getGpa();</a:t>
            </a:r>
            <a:endParaRPr lang="en-US"/>
          </a:p>
          <a:p>
            <a:pPr marL="0" indent="0">
              <a:buClr>
                <a:srgbClr val="8AD0D6"/>
              </a:buClr>
              <a:buNone/>
            </a:pPr>
            <a:r>
              <a:rPr lang="en-US">
                <a:ea typeface="+mj-lt"/>
                <a:cs typeface="+mj-lt"/>
              </a:rPr>
              <a:t>            grossEmployerRanking+=alumini.getEmploymentHistory.getEmployer.getRanking();</a:t>
            </a:r>
            <a:endParaRPr lang="en-US"/>
          </a:p>
          <a:p>
            <a:pPr marL="0" indent="0">
              <a:buClr>
                <a:srgbClr val="8AD0D6"/>
              </a:buClr>
              <a:buNone/>
            </a:pPr>
            <a:r>
              <a:rPr lang="en-US" dirty="0">
                <a:ea typeface="+mj-lt"/>
                <a:cs typeface="+mj-lt"/>
              </a:rPr>
              <a:t>        </a:t>
            </a:r>
            <a:r>
              <a:rPr lang="en-US">
                <a:ea typeface="+mj-lt"/>
                <a:cs typeface="+mj-lt"/>
              </a:rPr>
              <a:t>}</a:t>
            </a:r>
            <a:endParaRPr lang="en-US"/>
          </a:p>
          <a:p>
            <a:pPr marL="0" indent="0">
              <a:buClr>
                <a:srgbClr val="8AD0D6"/>
              </a:buClr>
              <a:buNone/>
            </a:pPr>
            <a:r>
              <a:rPr lang="en-US">
                <a:ea typeface="+mj-lt"/>
                <a:cs typeface="+mj-lt"/>
              </a:rPr>
              <a:t>        degreeJSON.put("Average Salary",grossSalary/aluminiList.length());</a:t>
            </a:r>
            <a:endParaRPr lang="en-US"/>
          </a:p>
          <a:p>
            <a:pPr marL="0" indent="0">
              <a:buClr>
                <a:srgbClr val="8AD0D6"/>
              </a:buClr>
              <a:buNone/>
            </a:pPr>
            <a:r>
              <a:rPr lang="en-US">
                <a:ea typeface="+mj-lt"/>
                <a:cs typeface="+mj-lt"/>
              </a:rPr>
              <a:t>        degreeJSON.put("Average Ranking",grossESalary/aluminiList.length());</a:t>
            </a:r>
            <a:endParaRPr lang="en-US"/>
          </a:p>
          <a:p>
            <a:pPr marL="0" indent="0">
              <a:buClr>
                <a:srgbClr val="8AD0D6"/>
              </a:buClr>
              <a:buNone/>
            </a:pPr>
            <a:r>
              <a:rPr lang="en-US">
                <a:ea typeface="+mj-lt"/>
                <a:cs typeface="+mj-lt"/>
              </a:rPr>
              <a:t>        degreeJSON.put("Average GPA",grossGPA/aluminiList.length());</a:t>
            </a:r>
            <a:endParaRPr lang="en-US"/>
          </a:p>
          <a:p>
            <a:pPr marL="0" indent="0">
              <a:buClr>
                <a:srgbClr val="8AD0D6"/>
              </a:buClr>
              <a:buNone/>
            </a:pPr>
            <a:r>
              <a:rPr lang="en-US">
                <a:ea typeface="+mj-lt"/>
                <a:cs typeface="+mj-lt"/>
              </a:rPr>
              <a:t>        degreeJSONList.add(degreeJSON);</a:t>
            </a:r>
            <a:endParaRPr lang="en-US"/>
          </a:p>
          <a:p>
            <a:pPr marL="0" indent="0">
              <a:buClr>
                <a:srgbClr val="8AD0D6"/>
              </a:buClr>
              <a:buNone/>
            </a:pPr>
            <a:r>
              <a:rPr lang="en-US" dirty="0">
                <a:ea typeface="+mj-lt"/>
                <a:cs typeface="+mj-lt"/>
              </a:rPr>
              <a:t>    </a:t>
            </a:r>
            <a:r>
              <a:rPr lang="en-US">
                <a:ea typeface="+mj-lt"/>
                <a:cs typeface="+mj-lt"/>
              </a:rPr>
              <a:t>}</a:t>
            </a:r>
            <a:endParaRPr lang="en-US"/>
          </a:p>
          <a:p>
            <a:pPr marL="0" indent="0">
              <a:buClr>
                <a:srgbClr val="8AD0D6"/>
              </a:buClr>
              <a:buNone/>
            </a:pPr>
            <a:r>
              <a:rPr lang="en-US">
                <a:ea typeface="+mj-lt"/>
                <a:cs typeface="+mj-lt"/>
              </a:rPr>
              <a:t>    return degreeJSONList;</a:t>
            </a:r>
            <a:endParaRPr lang="en-US"/>
          </a:p>
          <a:p>
            <a:pPr marL="0" indent="0">
              <a:buClr>
                <a:srgbClr val="8AD0D6"/>
              </a:buClr>
              <a:buNone/>
            </a:pPr>
            <a:r>
              <a:rPr lang="en-US">
                <a:ea typeface="+mj-lt"/>
                <a:cs typeface="+mj-lt"/>
              </a:rPr>
              <a:t>}</a:t>
            </a:r>
            <a:endParaRPr lang="en-US"/>
          </a:p>
          <a:p>
            <a:pPr marL="0" indent="0">
              <a:buClr>
                <a:srgbClr val="8AD0D6"/>
              </a:buClr>
              <a:buNone/>
            </a:pPr>
            <a:endParaRPr lang="en-US" dirty="0"/>
          </a:p>
        </p:txBody>
      </p:sp>
    </p:spTree>
    <p:extLst>
      <p:ext uri="{BB962C8B-B14F-4D97-AF65-F5344CB8AC3E}">
        <p14:creationId xmlns:p14="http://schemas.microsoft.com/office/powerpoint/2010/main" val="19464336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17</Slides>
  <Notes>0</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Ion</vt:lpstr>
      <vt:lpstr>University Model</vt:lpstr>
      <vt:lpstr>Approach</vt:lpstr>
      <vt:lpstr>The Dashboard Class</vt:lpstr>
      <vt:lpstr>Getting Alumini Stats</vt:lpstr>
      <vt:lpstr>Getting Alumini Stats: Flow</vt:lpstr>
      <vt:lpstr>Getting Alumini Stats: Pseudo Code</vt:lpstr>
      <vt:lpstr>Getting Degree Stats</vt:lpstr>
      <vt:lpstr>Getting Degree Stats: Flow</vt:lpstr>
      <vt:lpstr>Getting Degree Stats: Pseudo Code</vt:lpstr>
      <vt:lpstr>Getting Faculty Stats</vt:lpstr>
      <vt:lpstr>Getting Faculty Stats: Process</vt:lpstr>
      <vt:lpstr>Getting Faculty Stats: Flow</vt:lpstr>
      <vt:lpstr>Getting Faculty Stats: Pseudo Code</vt:lpstr>
      <vt:lpstr>Getting Course Stats</vt:lpstr>
      <vt:lpstr>Getting Course Stats: Process</vt:lpstr>
      <vt:lpstr>Getting Course Stats: Flow</vt:lpstr>
      <vt:lpstr>Getting Course Stats: Pseudo 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345</cp:revision>
  <dcterms:created xsi:type="dcterms:W3CDTF">2021-10-22T23:44:41Z</dcterms:created>
  <dcterms:modified xsi:type="dcterms:W3CDTF">2021-10-23T21:22:19Z</dcterms:modified>
</cp:coreProperties>
</file>

<file path=docProps/thumbnail.jpeg>
</file>